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139"/>
  </p:notesMasterIdLst>
  <p:sldIdLst>
    <p:sldId id="256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9" r:id="rId11"/>
    <p:sldId id="278" r:id="rId12"/>
    <p:sldId id="280" r:id="rId13"/>
    <p:sldId id="281" r:id="rId14"/>
    <p:sldId id="282" r:id="rId15"/>
    <p:sldId id="284" r:id="rId16"/>
    <p:sldId id="283" r:id="rId17"/>
    <p:sldId id="285" r:id="rId18"/>
    <p:sldId id="286" r:id="rId19"/>
    <p:sldId id="291" r:id="rId20"/>
    <p:sldId id="293" r:id="rId21"/>
    <p:sldId id="292" r:id="rId22"/>
    <p:sldId id="294" r:id="rId23"/>
    <p:sldId id="295" r:id="rId24"/>
    <p:sldId id="296" r:id="rId25"/>
    <p:sldId id="297" r:id="rId26"/>
    <p:sldId id="298" r:id="rId27"/>
    <p:sldId id="287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79" r:id="rId37"/>
    <p:sldId id="308" r:id="rId38"/>
    <p:sldId id="309" r:id="rId39"/>
    <p:sldId id="310" r:id="rId40"/>
    <p:sldId id="263" r:id="rId41"/>
    <p:sldId id="311" r:id="rId42"/>
    <p:sldId id="259" r:id="rId43"/>
    <p:sldId id="258" r:id="rId44"/>
    <p:sldId id="262" r:id="rId45"/>
    <p:sldId id="266" r:id="rId46"/>
    <p:sldId id="312" r:id="rId47"/>
    <p:sldId id="314" r:id="rId48"/>
    <p:sldId id="313" r:id="rId49"/>
    <p:sldId id="318" r:id="rId50"/>
    <p:sldId id="315" r:id="rId51"/>
    <p:sldId id="316" r:id="rId52"/>
    <p:sldId id="317" r:id="rId53"/>
    <p:sldId id="319" r:id="rId54"/>
    <p:sldId id="383" r:id="rId55"/>
    <p:sldId id="320" r:id="rId56"/>
    <p:sldId id="321" r:id="rId57"/>
    <p:sldId id="322" r:id="rId58"/>
    <p:sldId id="380" r:id="rId59"/>
    <p:sldId id="381" r:id="rId60"/>
    <p:sldId id="382" r:id="rId61"/>
    <p:sldId id="267" r:id="rId62"/>
    <p:sldId id="268" r:id="rId63"/>
    <p:sldId id="347" r:id="rId64"/>
    <p:sldId id="269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85" r:id="rId74"/>
    <p:sldId id="386" r:id="rId75"/>
    <p:sldId id="387" r:id="rId76"/>
    <p:sldId id="388" r:id="rId77"/>
    <p:sldId id="389" r:id="rId78"/>
    <p:sldId id="390" r:id="rId79"/>
    <p:sldId id="384" r:id="rId80"/>
    <p:sldId id="391" r:id="rId81"/>
    <p:sldId id="331" r:id="rId82"/>
    <p:sldId id="392" r:id="rId83"/>
    <p:sldId id="393" r:id="rId84"/>
    <p:sldId id="332" r:id="rId85"/>
    <p:sldId id="333" r:id="rId86"/>
    <p:sldId id="342" r:id="rId87"/>
    <p:sldId id="335" r:id="rId88"/>
    <p:sldId id="343" r:id="rId89"/>
    <p:sldId id="344" r:id="rId90"/>
    <p:sldId id="336" r:id="rId91"/>
    <p:sldId id="337" r:id="rId92"/>
    <p:sldId id="338" r:id="rId93"/>
    <p:sldId id="394" r:id="rId94"/>
    <p:sldId id="339" r:id="rId95"/>
    <p:sldId id="340" r:id="rId96"/>
    <p:sldId id="341" r:id="rId97"/>
    <p:sldId id="345" r:id="rId98"/>
    <p:sldId id="346" r:id="rId99"/>
    <p:sldId id="348" r:id="rId100"/>
    <p:sldId id="350" r:id="rId101"/>
    <p:sldId id="351" r:id="rId102"/>
    <p:sldId id="352" r:id="rId103"/>
    <p:sldId id="354" r:id="rId104"/>
    <p:sldId id="355" r:id="rId105"/>
    <p:sldId id="395" r:id="rId106"/>
    <p:sldId id="398" r:id="rId107"/>
    <p:sldId id="399" r:id="rId108"/>
    <p:sldId id="360" r:id="rId109"/>
    <p:sldId id="362" r:id="rId110"/>
    <p:sldId id="363" r:id="rId111"/>
    <p:sldId id="356" r:id="rId112"/>
    <p:sldId id="357" r:id="rId113"/>
    <p:sldId id="358" r:id="rId114"/>
    <p:sldId id="361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400" r:id="rId123"/>
    <p:sldId id="371" r:id="rId124"/>
    <p:sldId id="401" r:id="rId125"/>
    <p:sldId id="377" r:id="rId126"/>
    <p:sldId id="372" r:id="rId127"/>
    <p:sldId id="373" r:id="rId128"/>
    <p:sldId id="374" r:id="rId129"/>
    <p:sldId id="376" r:id="rId130"/>
    <p:sldId id="375" r:id="rId131"/>
    <p:sldId id="403" r:id="rId132"/>
    <p:sldId id="404" r:id="rId133"/>
    <p:sldId id="378" r:id="rId134"/>
    <p:sldId id="402" r:id="rId135"/>
    <p:sldId id="405" r:id="rId136"/>
    <p:sldId id="407" r:id="rId137"/>
    <p:sldId id="406" r:id="rId1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612"/>
    <a:srgbClr val="01354B"/>
    <a:srgbClr val="7BB96A"/>
    <a:srgbClr val="DF4A14"/>
    <a:srgbClr val="00C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68"/>
    <p:restoredTop sz="94668"/>
  </p:normalViewPr>
  <p:slideViewPr>
    <p:cSldViewPr snapToGrid="0" snapToObjects="1">
      <p:cViewPr varScale="1">
        <p:scale>
          <a:sx n="95" d="100"/>
          <a:sy n="95" d="100"/>
        </p:scale>
        <p:origin x="310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0484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89277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4322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1324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19410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71243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132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4826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33571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0145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52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248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494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3287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6400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26713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03834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2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4004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43773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55912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5808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19726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8689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26166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80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2189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21442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2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135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90258597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Shape 6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6079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58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160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5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968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567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001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51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32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592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467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791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541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302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341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325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892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748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44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402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Analysts talking new security models that move beyond perimeters - Forrester with Zero Trust &amp; Gartner CARTA  </a:t>
            </a:r>
            <a:br>
              <a:rPr lang="en" sz="1200"/>
            </a:b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Zero Trust key principles:</a:t>
            </a:r>
            <a:br>
              <a:rPr lang="en" sz="1200"/>
            </a:br>
            <a:r>
              <a:rPr lang="en" sz="1200"/>
              <a:t>Don’t distinguish between external and internal</a:t>
            </a:r>
            <a:br>
              <a:rPr lang="en" sz="1200"/>
            </a:br>
            <a:r>
              <a:rPr lang="en" sz="1200"/>
              <a:t>Only authenticated and authorized users/devices can access applications/data</a:t>
            </a:r>
            <a:br>
              <a:rPr lang="en" sz="1200"/>
            </a:br>
            <a:r>
              <a:rPr lang="en" sz="1200"/>
              <a:t>Always verify with logging and behavioral analytics</a:t>
            </a:r>
            <a:br>
              <a:rPr lang="en" sz="1200"/>
            </a:b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Continuous adaptive risk and trust assessment (CARTA) key principles: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Risk and trust are not static, and not solely determined by one-time gating mechanisms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Digital risk and digital trust are dynamic and vary over time based on context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4819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59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0856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0986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1916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505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082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641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895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09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408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203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5583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9456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88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097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6225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729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9722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307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16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19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68249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767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09163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052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532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150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1770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726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5901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687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8462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0475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15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77279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0104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867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7798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14619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0170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072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017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3483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3041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0402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23309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9626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4907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9582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7017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7802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6876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22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8561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5304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9901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4410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4415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9184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3391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90657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7047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2855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105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30202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1985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1317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71795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4443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3494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5248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76033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6171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49695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554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28650" y="1489075"/>
            <a:ext cx="7886700" cy="3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●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●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511900" y="416600"/>
            <a:ext cx="834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511900" y="971549"/>
            <a:ext cx="83454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Arial"/>
              <a:buNone/>
              <a:defRPr sz="19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2_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0812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ookEnd">
  <p:cSld name="2_BookEnd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4226718" y="1811781"/>
            <a:ext cx="47160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25" tIns="28575" rIns="57125" bIns="28575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Grow revenue opportunities with fast, personalized web experiences and manage complexity from peak demand, mobile devices and data collection.</a:t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182564"/>
            <a:ext cx="7143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125" tIns="28575" rIns="57125" bIns="2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1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6810375" y="4524375"/>
            <a:ext cx="20955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125" tIns="28575" rIns="57125" bIns="2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1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8232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Header and Body Text">
  <p:cSld name="Custom Layout Header and Body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0" y="207818"/>
            <a:ext cx="773100" cy="46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6873766" y="4677987"/>
            <a:ext cx="2270100" cy="46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369350" y="469850"/>
            <a:ext cx="87747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2600"/>
              <a:buFont typeface="Avenir"/>
              <a:buNone/>
            </a:pPr>
            <a:endParaRPr sz="2600" b="1" i="0" u="none" strike="noStrike" cap="none">
              <a:solidFill>
                <a:srgbClr val="FF993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26950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11" cstate="email"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8475" y="2571750"/>
            <a:ext cx="1785525" cy="249732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tiff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tiff"/><Relationship Id="rId9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tiff"/><Relationship Id="rId9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7.tiff"/><Relationship Id="rId9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6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6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6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6.tiff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Relationship Id="rId14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6.tiff"/><Relationship Id="rId5" Type="http://schemas.openxmlformats.org/officeDocument/2006/relationships/image" Target="../media/image8.png"/><Relationship Id="rId15" Type="http://schemas.openxmlformats.org/officeDocument/2006/relationships/image" Target="../media/image20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Relationship Id="rId1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0.tiff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f"/><Relationship Id="rId11" Type="http://schemas.openxmlformats.org/officeDocument/2006/relationships/image" Target="../media/image19.tiff"/><Relationship Id="rId5" Type="http://schemas.openxmlformats.org/officeDocument/2006/relationships/image" Target="../media/image8.png"/><Relationship Id="rId15" Type="http://schemas.openxmlformats.org/officeDocument/2006/relationships/image" Target="../media/image17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5.png"/><Relationship Id="rId14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23.tiff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27.tiff"/><Relationship Id="rId5" Type="http://schemas.openxmlformats.org/officeDocument/2006/relationships/image" Target="../media/image23.tiff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3.tiff"/><Relationship Id="rId12" Type="http://schemas.openxmlformats.org/officeDocument/2006/relationships/image" Target="../media/image2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28.tiff"/><Relationship Id="rId5" Type="http://schemas.openxmlformats.org/officeDocument/2006/relationships/image" Target="../media/image23.tiff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tiff"/><Relationship Id="rId3" Type="http://schemas.openxmlformats.org/officeDocument/2006/relationships/image" Target="../media/image6.png"/><Relationship Id="rId7" Type="http://schemas.openxmlformats.org/officeDocument/2006/relationships/image" Target="../media/image13.tiff"/><Relationship Id="rId12" Type="http://schemas.openxmlformats.org/officeDocument/2006/relationships/image" Target="../media/image2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28.tiff"/><Relationship Id="rId5" Type="http://schemas.openxmlformats.org/officeDocument/2006/relationships/image" Target="../media/image23.tiff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13.tiff"/><Relationship Id="rId5" Type="http://schemas.openxmlformats.org/officeDocument/2006/relationships/image" Target="../media/image23.tiff"/><Relationship Id="rId10" Type="http://schemas.openxmlformats.org/officeDocument/2006/relationships/image" Target="../media/image27.tiff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openxmlformats.org/officeDocument/2006/relationships/image" Target="../media/image8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tiff"/><Relationship Id="rId5" Type="http://schemas.openxmlformats.org/officeDocument/2006/relationships/image" Target="../media/image32.jpeg"/><Relationship Id="rId4" Type="http://schemas.openxmlformats.org/officeDocument/2006/relationships/image" Target="../media/image13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jpeg"/><Relationship Id="rId5" Type="http://schemas.openxmlformats.org/officeDocument/2006/relationships/image" Target="../media/image13.tiff"/><Relationship Id="rId4" Type="http://schemas.openxmlformats.org/officeDocument/2006/relationships/image" Target="../media/image31.png"/><Relationship Id="rId9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3.tiff"/><Relationship Id="rId9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0200" y="-1"/>
            <a:ext cx="3733801" cy="51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413" y="4061596"/>
            <a:ext cx="1693700" cy="76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/>
          <p:nvPr/>
        </p:nvSpPr>
        <p:spPr>
          <a:xfrm>
            <a:off x="0" y="752500"/>
            <a:ext cx="5410200" cy="1476300"/>
          </a:xfrm>
          <a:prstGeom prst="rect">
            <a:avLst/>
          </a:prstGeom>
          <a:solidFill>
            <a:srgbClr val="000000">
              <a:alpha val="5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Shape 73"/>
          <p:cNvCxnSpPr/>
          <p:nvPr/>
        </p:nvCxnSpPr>
        <p:spPr>
          <a:xfrm>
            <a:off x="5410200" y="-274750"/>
            <a:ext cx="0" cy="5570700"/>
          </a:xfrm>
          <a:prstGeom prst="straightConnector1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87084" y="702175"/>
            <a:ext cx="6719777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</a:t>
            </a:r>
            <a:b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Evolution of Enterprise Security</a:t>
            </a:r>
            <a:endParaRPr sz="2600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 idx="2"/>
          </p:nvPr>
        </p:nvSpPr>
        <p:spPr>
          <a:xfrm>
            <a:off x="275312" y="2228800"/>
            <a:ext cx="5017800" cy="14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Charlie Gero</a:t>
            </a:r>
            <a:endParaRPr sz="24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72"/>
              </a:lnSpc>
              <a:spcBef>
                <a:spcPts val="960"/>
              </a:spcBef>
              <a:buClr>
                <a:srgbClr val="FFFFFF"/>
              </a:buClr>
              <a:buSzPts val="1600"/>
            </a:pP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CTO Akamai Technologies</a:t>
            </a:r>
            <a:b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 Division and Advanced Projects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44512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715659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6561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707331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m&amp;e.png">
            <a:extLst>
              <a:ext uri="{FF2B5EF4-FFF2-40B4-BE49-F238E27FC236}">
                <a16:creationId xmlns:a16="http://schemas.microsoft.com/office/drawing/2014/main" id="{329D5A5B-50BF-DA4D-87C4-FBB0103C825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883050"/>
            <a:ext cx="543339" cy="543339"/>
          </a:xfrm>
          <a:prstGeom prst="rect">
            <a:avLst/>
          </a:prstGeom>
        </p:spPr>
      </p:pic>
      <p:sp>
        <p:nvSpPr>
          <p:cNvPr id="68" name="Text Box 14">
            <a:extLst>
              <a:ext uri="{FF2B5EF4-FFF2-40B4-BE49-F238E27FC236}">
                <a16:creationId xmlns:a16="http://schemas.microsoft.com/office/drawing/2014/main" id="{77F2DB10-9198-B64A-941B-315BF46E55C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437749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6635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713720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836481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836481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70064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62529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5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02454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1049823" cy="35426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H="1" flipV="1">
            <a:off x="4543426" y="1063626"/>
            <a:ext cx="1102410" cy="127892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46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19931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1049823" cy="35426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H="1" flipV="1">
            <a:off x="4543426" y="1063626"/>
            <a:ext cx="1102410" cy="127892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91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54739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1049823" cy="354268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H="1" flipV="1">
            <a:off x="4543426" y="1063626"/>
            <a:ext cx="1102410" cy="127892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</p:spTree>
    <p:extLst>
      <p:ext uri="{BB962C8B-B14F-4D97-AF65-F5344CB8AC3E}">
        <p14:creationId xmlns:p14="http://schemas.microsoft.com/office/powerpoint/2010/main" val="230475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H="1" flipV="1">
            <a:off x="2183108" y="1935536"/>
            <a:ext cx="2505693" cy="70319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H="1" flipV="1">
            <a:off x="4543426" y="1063626"/>
            <a:ext cx="254205" cy="1548945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</p:spTree>
    <p:extLst>
      <p:ext uri="{BB962C8B-B14F-4D97-AF65-F5344CB8AC3E}">
        <p14:creationId xmlns:p14="http://schemas.microsoft.com/office/powerpoint/2010/main" val="36437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H="1" flipV="1">
            <a:off x="2183108" y="1935536"/>
            <a:ext cx="2505693" cy="70319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H="1" flipV="1">
            <a:off x="4543426" y="1063626"/>
            <a:ext cx="254205" cy="1548945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7ECD59E0-AEBC-4B43-9982-5D8D9C64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52C294FA-7EF0-DA49-A77E-C903294BA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</p:spTree>
    <p:extLst>
      <p:ext uri="{BB962C8B-B14F-4D97-AF65-F5344CB8AC3E}">
        <p14:creationId xmlns:p14="http://schemas.microsoft.com/office/powerpoint/2010/main" val="41155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F0CC4-1594-9948-9FE2-2C5067A1E5D0}"/>
              </a:ext>
            </a:extLst>
          </p:cNvPr>
          <p:cNvCxnSpPr>
            <a:cxnSpLocks/>
          </p:cNvCxnSpPr>
          <p:nvPr/>
        </p:nvCxnSpPr>
        <p:spPr>
          <a:xfrm flipV="1">
            <a:off x="1729163" y="1026961"/>
            <a:ext cx="453945" cy="1963355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05537-5BD1-0844-BF2C-7360BDBF623D}"/>
              </a:ext>
            </a:extLst>
          </p:cNvPr>
          <p:cNvCxnSpPr>
            <a:cxnSpLocks/>
          </p:cNvCxnSpPr>
          <p:nvPr/>
        </p:nvCxnSpPr>
        <p:spPr>
          <a:xfrm flipV="1">
            <a:off x="2137558" y="1971304"/>
            <a:ext cx="2327564" cy="1116281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7ECD59E0-AEBC-4B43-9982-5D8D9C64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52C294FA-7EF0-DA49-A77E-C903294BA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</p:spTree>
    <p:extLst>
      <p:ext uri="{BB962C8B-B14F-4D97-AF65-F5344CB8AC3E}">
        <p14:creationId xmlns:p14="http://schemas.microsoft.com/office/powerpoint/2010/main" val="197492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</p:spTree>
    <p:extLst>
      <p:ext uri="{BB962C8B-B14F-4D97-AF65-F5344CB8AC3E}">
        <p14:creationId xmlns:p14="http://schemas.microsoft.com/office/powerpoint/2010/main" val="31993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6CB89A3-7900-7446-88B7-FA725E19DC85}"/>
              </a:ext>
            </a:extLst>
          </p:cNvPr>
          <p:cNvSpPr/>
          <p:nvPr/>
        </p:nvSpPr>
        <p:spPr>
          <a:xfrm rot="7987144">
            <a:off x="1991118" y="2765520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132" descr="Akamai_Server">
            <a:extLst>
              <a:ext uri="{FF2B5EF4-FFF2-40B4-BE49-F238E27FC236}">
                <a16:creationId xmlns:a16="http://schemas.microsoft.com/office/drawing/2014/main" id="{543BBF6F-3F85-0A4B-B194-06E64C7B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7409" y="311843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132" descr="Akamai_Server">
            <a:extLst>
              <a:ext uri="{FF2B5EF4-FFF2-40B4-BE49-F238E27FC236}">
                <a16:creationId xmlns:a16="http://schemas.microsoft.com/office/drawing/2014/main" id="{FEFBB324-23E8-394B-81CD-990A0AD1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5655" y="3148212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32" descr="Akamai_Server">
            <a:extLst>
              <a:ext uri="{FF2B5EF4-FFF2-40B4-BE49-F238E27FC236}">
                <a16:creationId xmlns:a16="http://schemas.microsoft.com/office/drawing/2014/main" id="{57E4F60F-4B10-5E4E-AAAC-2634505EE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4321" y="2931395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32" descr="Akamai_Server">
            <a:extLst>
              <a:ext uri="{FF2B5EF4-FFF2-40B4-BE49-F238E27FC236}">
                <a16:creationId xmlns:a16="http://schemas.microsoft.com/office/drawing/2014/main" id="{F236AE94-32F7-A54B-B8DD-674ABD50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8406" y="1944847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32" descr="Akamai_Server">
            <a:extLst>
              <a:ext uri="{FF2B5EF4-FFF2-40B4-BE49-F238E27FC236}">
                <a16:creationId xmlns:a16="http://schemas.microsoft.com/office/drawing/2014/main" id="{39B35FE5-AC3D-184A-A549-7AD2D184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9812" y="1779264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177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</p:spTree>
    <p:extLst>
      <p:ext uri="{BB962C8B-B14F-4D97-AF65-F5344CB8AC3E}">
        <p14:creationId xmlns:p14="http://schemas.microsoft.com/office/powerpoint/2010/main" val="42605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44512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715659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6561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707331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m&amp;e.png">
            <a:extLst>
              <a:ext uri="{FF2B5EF4-FFF2-40B4-BE49-F238E27FC236}">
                <a16:creationId xmlns:a16="http://schemas.microsoft.com/office/drawing/2014/main" id="{329D5A5B-50BF-DA4D-87C4-FBB0103C825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883050"/>
            <a:ext cx="543339" cy="543339"/>
          </a:xfrm>
          <a:prstGeom prst="rect">
            <a:avLst/>
          </a:prstGeom>
        </p:spPr>
      </p:pic>
      <p:sp>
        <p:nvSpPr>
          <p:cNvPr id="68" name="Text Box 14">
            <a:extLst>
              <a:ext uri="{FF2B5EF4-FFF2-40B4-BE49-F238E27FC236}">
                <a16:creationId xmlns:a16="http://schemas.microsoft.com/office/drawing/2014/main" id="{77F2DB10-9198-B64A-941B-315BF46E55C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437749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6635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713720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836481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836481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70064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437749"/>
            <a:ext cx="229044" cy="1205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76203"/>
            <a:ext cx="0" cy="1060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646947"/>
            <a:ext cx="0" cy="9873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4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018777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661BD5-2FE9-5440-BA7D-6B2A42BAFFFB}"/>
              </a:ext>
            </a:extLst>
          </p:cNvPr>
          <p:cNvSpPr/>
          <p:nvPr/>
        </p:nvSpPr>
        <p:spPr>
          <a:xfrm>
            <a:off x="1348471" y="2801822"/>
            <a:ext cx="1185260" cy="11852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0F15B1-AE09-7642-AE25-DDDFE30AD301}"/>
              </a:ext>
            </a:extLst>
          </p:cNvPr>
          <p:cNvSpPr/>
          <p:nvPr/>
        </p:nvSpPr>
        <p:spPr>
          <a:xfrm>
            <a:off x="4259288" y="2518210"/>
            <a:ext cx="1185260" cy="11852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6816942-1323-0746-BBFE-28565CC3168D}"/>
              </a:ext>
            </a:extLst>
          </p:cNvPr>
          <p:cNvSpPr/>
          <p:nvPr/>
        </p:nvSpPr>
        <p:spPr>
          <a:xfrm>
            <a:off x="5297745" y="2087439"/>
            <a:ext cx="1185260" cy="11852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668218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</p:spTree>
    <p:extLst>
      <p:ext uri="{BB962C8B-B14F-4D97-AF65-F5344CB8AC3E}">
        <p14:creationId xmlns:p14="http://schemas.microsoft.com/office/powerpoint/2010/main" val="117769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22">
            <a:extLst>
              <a:ext uri="{FF2B5EF4-FFF2-40B4-BE49-F238E27FC236}">
                <a16:creationId xmlns:a16="http://schemas.microsoft.com/office/drawing/2014/main" id="{0A4439B0-CA7F-A943-8925-7D6462144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123" y="3945187"/>
            <a:ext cx="1984753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DMZ Needed.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Firewall.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Outbound Access.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Private IPs.</a:t>
            </a:r>
          </a:p>
        </p:txBody>
      </p:sp>
    </p:spTree>
    <p:extLst>
      <p:ext uri="{BB962C8B-B14F-4D97-AF65-F5344CB8AC3E}">
        <p14:creationId xmlns:p14="http://schemas.microsoft.com/office/powerpoint/2010/main" val="55581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2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A2E3D0D-9F33-4741-9C99-140426F81125}"/>
              </a:ext>
            </a:extLst>
          </p:cNvPr>
          <p:cNvSpPr/>
          <p:nvPr/>
        </p:nvSpPr>
        <p:spPr>
          <a:xfrm rot="7987144">
            <a:off x="1991118" y="2765520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D160E331-7C48-A64F-998A-5589E96C6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04" y="2811500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Logs In</a:t>
            </a:r>
          </a:p>
        </p:txBody>
      </p:sp>
    </p:spTree>
    <p:extLst>
      <p:ext uri="{BB962C8B-B14F-4D97-AF65-F5344CB8AC3E}">
        <p14:creationId xmlns:p14="http://schemas.microsoft.com/office/powerpoint/2010/main" val="109440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A2E3D0D-9F33-4741-9C99-140426F81125}"/>
              </a:ext>
            </a:extLst>
          </p:cNvPr>
          <p:cNvSpPr/>
          <p:nvPr/>
        </p:nvSpPr>
        <p:spPr>
          <a:xfrm rot="7987144">
            <a:off x="1991118" y="2765520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D160E331-7C48-A64F-998A-5589E96C6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04" y="2811500"/>
            <a:ext cx="13537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 Evaluated</a:t>
            </a:r>
          </a:p>
        </p:txBody>
      </p:sp>
    </p:spTree>
    <p:extLst>
      <p:ext uri="{BB962C8B-B14F-4D97-AF65-F5344CB8AC3E}">
        <p14:creationId xmlns:p14="http://schemas.microsoft.com/office/powerpoint/2010/main" val="24420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A2E3D0D-9F33-4741-9C99-140426F81125}"/>
              </a:ext>
            </a:extLst>
          </p:cNvPr>
          <p:cNvSpPr/>
          <p:nvPr/>
        </p:nvSpPr>
        <p:spPr>
          <a:xfrm rot="7987144">
            <a:off x="1991118" y="2765520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D160E331-7C48-A64F-998A-5589E96C6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04" y="2811500"/>
            <a:ext cx="1353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Denied, Access Ends Here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9021EC-FA40-AA48-A88C-CB54680B98AE}"/>
              </a:ext>
            </a:extLst>
          </p:cNvPr>
          <p:cNvSpPr txBox="1"/>
          <p:nvPr/>
        </p:nvSpPr>
        <p:spPr>
          <a:xfrm>
            <a:off x="1250980" y="2786207"/>
            <a:ext cx="65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794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A2E3D0D-9F33-4741-9C99-140426F81125}"/>
              </a:ext>
            </a:extLst>
          </p:cNvPr>
          <p:cNvSpPr/>
          <p:nvPr/>
        </p:nvSpPr>
        <p:spPr>
          <a:xfrm rot="7987144">
            <a:off x="1991118" y="2765520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D160E331-7C48-A64F-998A-5589E96C6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04" y="2811500"/>
            <a:ext cx="16849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Allowed, Forward to Rendezvous Node.</a:t>
            </a:r>
          </a:p>
        </p:txBody>
      </p:sp>
    </p:spTree>
    <p:extLst>
      <p:ext uri="{BB962C8B-B14F-4D97-AF65-F5344CB8AC3E}">
        <p14:creationId xmlns:p14="http://schemas.microsoft.com/office/powerpoint/2010/main" val="191848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DE45EA99-C93F-B44B-84B6-783A62C08D65}"/>
              </a:ext>
            </a:extLst>
          </p:cNvPr>
          <p:cNvCxnSpPr>
            <a:cxnSpLocks/>
            <a:stCxn id="50" idx="3"/>
            <a:endCxn id="42" idx="1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8BB9303-7E20-C54A-B477-A205D97A672D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4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1BD3C2B-62F4-D24A-A219-5A31598182E8}"/>
              </a:ext>
            </a:extLst>
          </p:cNvPr>
          <p:cNvSpPr/>
          <p:nvPr/>
        </p:nvSpPr>
        <p:spPr>
          <a:xfrm rot="2316520">
            <a:off x="4324122" y="2423443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F7DA1D88-D9A0-B04E-A44F-9F25B12FE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750" y="2010119"/>
            <a:ext cx="16849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Re-evaluate Policy (Defense in Depth)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50118C6B-3A52-3D4E-8891-E96026FFD086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C1DFDAE-F98B-0244-99EB-5CE0F7C04E33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44512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pic>
        <p:nvPicPr>
          <p:cNvPr id="63" name="Picture 62" descr="m&amp;e.png">
            <a:extLst>
              <a:ext uri="{FF2B5EF4-FFF2-40B4-BE49-F238E27FC236}">
                <a16:creationId xmlns:a16="http://schemas.microsoft.com/office/drawing/2014/main" id="{329D5A5B-50BF-DA4D-87C4-FBB0103C825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883050"/>
            <a:ext cx="543339" cy="543339"/>
          </a:xfrm>
          <a:prstGeom prst="rect">
            <a:avLst/>
          </a:prstGeom>
        </p:spPr>
      </p:pic>
      <p:sp>
        <p:nvSpPr>
          <p:cNvPr id="68" name="Text Box 14">
            <a:extLst>
              <a:ext uri="{FF2B5EF4-FFF2-40B4-BE49-F238E27FC236}">
                <a16:creationId xmlns:a16="http://schemas.microsoft.com/office/drawing/2014/main" id="{77F2DB10-9198-B64A-941B-315BF46E55C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437749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78" name="Cloud 77">
            <a:extLst>
              <a:ext uri="{FF2B5EF4-FFF2-40B4-BE49-F238E27FC236}">
                <a16:creationId xmlns:a16="http://schemas.microsoft.com/office/drawing/2014/main" id="{029360D7-98E5-8440-BE58-C8F2DB690457}"/>
              </a:ext>
            </a:extLst>
          </p:cNvPr>
          <p:cNvSpPr/>
          <p:nvPr/>
        </p:nvSpPr>
        <p:spPr>
          <a:xfrm>
            <a:off x="1046465" y="715659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loud 81">
            <a:extLst>
              <a:ext uri="{FF2B5EF4-FFF2-40B4-BE49-F238E27FC236}">
                <a16:creationId xmlns:a16="http://schemas.microsoft.com/office/drawing/2014/main" id="{FBFB050A-648B-3A49-818A-F582FFB07D60}"/>
              </a:ext>
            </a:extLst>
          </p:cNvPr>
          <p:cNvSpPr/>
          <p:nvPr/>
        </p:nvSpPr>
        <p:spPr>
          <a:xfrm>
            <a:off x="2155046" y="66561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loud 82">
            <a:extLst>
              <a:ext uri="{FF2B5EF4-FFF2-40B4-BE49-F238E27FC236}">
                <a16:creationId xmlns:a16="http://schemas.microsoft.com/office/drawing/2014/main" id="{E40BD39F-908E-4147-877A-D6E0C0154DFB}"/>
              </a:ext>
            </a:extLst>
          </p:cNvPr>
          <p:cNvSpPr/>
          <p:nvPr/>
        </p:nvSpPr>
        <p:spPr>
          <a:xfrm>
            <a:off x="3351406" y="707331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DE06FD-898E-AA4B-A7C7-D2EBDC573D8D}"/>
              </a:ext>
            </a:extLst>
          </p:cNvPr>
          <p:cNvSpPr/>
          <p:nvPr/>
        </p:nvSpPr>
        <p:spPr>
          <a:xfrm>
            <a:off x="4454699" y="66635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loud 85">
            <a:extLst>
              <a:ext uri="{FF2B5EF4-FFF2-40B4-BE49-F238E27FC236}">
                <a16:creationId xmlns:a16="http://schemas.microsoft.com/office/drawing/2014/main" id="{C72BE544-405B-AC42-BEAD-5996E019156F}"/>
              </a:ext>
            </a:extLst>
          </p:cNvPr>
          <p:cNvSpPr/>
          <p:nvPr/>
        </p:nvSpPr>
        <p:spPr>
          <a:xfrm>
            <a:off x="5492410" y="713720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34127B0-5490-8542-BBDC-0D54DC4B3EF3}"/>
              </a:ext>
            </a:extLst>
          </p:cNvPr>
          <p:cNvSpPr/>
          <p:nvPr/>
        </p:nvSpPr>
        <p:spPr>
          <a:xfrm>
            <a:off x="2074396" y="836481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D234EE3-A1F5-294D-B98E-5028FBF0FA40}"/>
              </a:ext>
            </a:extLst>
          </p:cNvPr>
          <p:cNvSpPr/>
          <p:nvPr/>
        </p:nvSpPr>
        <p:spPr>
          <a:xfrm>
            <a:off x="4063642" y="836481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5F7E37E-0A9F-0448-885C-D95F17B90B23}"/>
              </a:ext>
            </a:extLst>
          </p:cNvPr>
          <p:cNvSpPr/>
          <p:nvPr/>
        </p:nvSpPr>
        <p:spPr>
          <a:xfrm>
            <a:off x="5383955" y="870064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2B063A6-15B2-DD41-91BA-8CC9ED66C3E5}"/>
              </a:ext>
            </a:extLst>
          </p:cNvPr>
          <p:cNvSpPr/>
          <p:nvPr/>
        </p:nvSpPr>
        <p:spPr>
          <a:xfrm>
            <a:off x="3870435" y="1437749"/>
            <a:ext cx="229044" cy="1205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4B71E9-16C5-C041-8970-F3030388AF8C}"/>
              </a:ext>
            </a:extLst>
          </p:cNvPr>
          <p:cNvCxnSpPr>
            <a:cxnSpLocks/>
          </p:cNvCxnSpPr>
          <p:nvPr/>
        </p:nvCxnSpPr>
        <p:spPr>
          <a:xfrm>
            <a:off x="3870435" y="1576203"/>
            <a:ext cx="0" cy="1060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7D472A0-BE1D-024B-90E0-41055D01D1BD}"/>
              </a:ext>
            </a:extLst>
          </p:cNvPr>
          <p:cNvCxnSpPr>
            <a:cxnSpLocks/>
          </p:cNvCxnSpPr>
          <p:nvPr/>
        </p:nvCxnSpPr>
        <p:spPr>
          <a:xfrm>
            <a:off x="4099479" y="1646947"/>
            <a:ext cx="0" cy="9873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26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B9FB1FB-43E6-634F-A735-EF3075010FB8}"/>
              </a:ext>
            </a:extLst>
          </p:cNvPr>
          <p:cNvSpPr/>
          <p:nvPr/>
        </p:nvSpPr>
        <p:spPr>
          <a:xfrm>
            <a:off x="4394435" y="2779302"/>
            <a:ext cx="328838" cy="32883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154D72-A7DB-D64C-9D3F-709D865DEDC6}"/>
              </a:ext>
            </a:extLst>
          </p:cNvPr>
          <p:cNvSpPr/>
          <p:nvPr/>
        </p:nvSpPr>
        <p:spPr>
          <a:xfrm>
            <a:off x="4939731" y="2619143"/>
            <a:ext cx="328838" cy="32883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0951A788-47D7-7D45-BA39-702AA4345442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47BA0C1-7670-794E-A099-B3F9079E4100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0951A788-47D7-7D45-BA39-702AA4345442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47BA0C1-7670-794E-A099-B3F9079E4100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F204A8D-869D-5B46-8D1E-D649E8FD1C14}"/>
              </a:ext>
            </a:extLst>
          </p:cNvPr>
          <p:cNvSpPr/>
          <p:nvPr/>
        </p:nvSpPr>
        <p:spPr>
          <a:xfrm rot="13670176">
            <a:off x="6187655" y="2884317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27FF189B-66FA-D849-A360-8F485308D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2507" y="3138676"/>
            <a:ext cx="16849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Re-evaluate Policy (Defense in Depth)</a:t>
            </a:r>
          </a:p>
        </p:txBody>
      </p:sp>
    </p:spTree>
    <p:extLst>
      <p:ext uri="{BB962C8B-B14F-4D97-AF65-F5344CB8AC3E}">
        <p14:creationId xmlns:p14="http://schemas.microsoft.com/office/powerpoint/2010/main" val="1023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A3ECDEE2-D03C-D84C-ADAF-96898DDD1E4F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6D767D5-3918-424A-A2BC-10BD5866FC76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7C4280-130A-1D47-9891-2AE920DD93F9}"/>
              </a:ext>
            </a:extLst>
          </p:cNvPr>
          <p:cNvSpPr/>
          <p:nvPr/>
        </p:nvSpPr>
        <p:spPr>
          <a:xfrm>
            <a:off x="1421784" y="2417168"/>
            <a:ext cx="263614" cy="26361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8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-0.00648 C 0.01822 0.03364 0.03385 0.07407 0.0625 0.09043 C 0.09097 0.1071 0.13993 0.10062 0.17413 0.0929 C 0.20833 0.08518 0.24392 0.05278 0.2677 0.04444 C 0.29149 0.0358 0.30468 0.05154 0.31701 0.04197 C 0.32934 0.03241 0.32986 -0.00833 0.34166 -0.01327 C 0.35364 -0.01821 0.37343 0.0216 0.38836 0.01204 C 0.40347 0.00247 0.41006 -0.05895 0.43125 -0.07099 C 0.4526 -0.08303 0.49774 -0.05093 0.51579 -0.05957 C 0.53368 -0.0679 0.54062 -0.10648 0.53906 -0.12161 C 0.53767 -0.13704 0.50659 -0.15154 0.50659 -0.15154 L 0.50659 -0.15154 " pathEditMode="relative" ptsTypes="AAAAAAAAAAAA">
                                      <p:cBhvr>
                                        <p:cTn id="1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A3ECDEE2-D03C-D84C-ADAF-96898DDD1E4F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6D767D5-3918-424A-A2BC-10BD5866FC76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Box 22">
            <a:extLst>
              <a:ext uri="{FF2B5EF4-FFF2-40B4-BE49-F238E27FC236}">
                <a16:creationId xmlns:a16="http://schemas.microsoft.com/office/drawing/2014/main" id="{92877B58-5BE6-BF4A-BE55-60568FF10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03" y="3981924"/>
            <a:ext cx="4251406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Authorized Users Get Locality Optimizations (Caching).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Attackers Denied Far Away From Assets.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 Can Be Absorbed at Edge of Internet Easier.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Clientless If Protocol Proxy Friendly.</a:t>
            </a:r>
          </a:p>
        </p:txBody>
      </p:sp>
    </p:spTree>
    <p:extLst>
      <p:ext uri="{BB962C8B-B14F-4D97-AF65-F5344CB8AC3E}">
        <p14:creationId xmlns:p14="http://schemas.microsoft.com/office/powerpoint/2010/main" val="253639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A3ECDEE2-D03C-D84C-ADAF-96898DDD1E4F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6D767D5-3918-424A-A2BC-10BD5866FC76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528117D8-821B-254E-A370-F7A38343C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03" y="3981924"/>
            <a:ext cx="4251406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Proxies Give Two Other MAJOR Advantages:</a:t>
            </a:r>
          </a:p>
          <a:p>
            <a:endParaRPr lang="en-US" b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Legacy Authentication Bridging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Injection</a:t>
            </a:r>
          </a:p>
        </p:txBody>
      </p:sp>
    </p:spTree>
    <p:extLst>
      <p:ext uri="{BB962C8B-B14F-4D97-AF65-F5344CB8AC3E}">
        <p14:creationId xmlns:p14="http://schemas.microsoft.com/office/powerpoint/2010/main" val="6218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Legacy Authentication Bridging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Arrow 52">
            <a:extLst>
              <a:ext uri="{FF2B5EF4-FFF2-40B4-BE49-F238E27FC236}">
                <a16:creationId xmlns:a16="http://schemas.microsoft.com/office/drawing/2014/main" id="{3B69AF9A-375E-FD4C-91C5-17F0744F2E76}"/>
              </a:ext>
            </a:extLst>
          </p:cNvPr>
          <p:cNvSpPr/>
          <p:nvPr/>
        </p:nvSpPr>
        <p:spPr>
          <a:xfrm rot="16200000">
            <a:off x="6838429" y="3163577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Box 22">
            <a:extLst>
              <a:ext uri="{FF2B5EF4-FFF2-40B4-BE49-F238E27FC236}">
                <a16:creationId xmlns:a16="http://schemas.microsoft.com/office/drawing/2014/main" id="{02D6F27D-D22A-804E-9F47-8BF5F3A8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343" y="3547142"/>
            <a:ext cx="2593406" cy="138499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legacy applications use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Legacy Authentication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like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NTLM, Kerberos, Negotiate, and Radius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These are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 Authentication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methods. 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6A163C01-3C31-8143-9CAE-B8EB04F4C076}"/>
              </a:ext>
            </a:extLst>
          </p:cNvPr>
          <p:cNvSpPr/>
          <p:nvPr/>
        </p:nvSpPr>
        <p:spPr>
          <a:xfrm rot="16200000">
            <a:off x="1013811" y="3483664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Box 22">
            <a:extLst>
              <a:ext uri="{FF2B5EF4-FFF2-40B4-BE49-F238E27FC236}">
                <a16:creationId xmlns:a16="http://schemas.microsoft.com/office/drawing/2014/main" id="{7392AAA8-9CFB-BD44-AB51-EAD39E5C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78" y="3867623"/>
            <a:ext cx="1483237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outside of any “Perimeter”.  Uses modern authentication.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D2523236-EA53-FE48-B41A-1DC13A1C374E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A26D0EB-81FA-5F4C-9796-350640A557BB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0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Legacy Authentication Bridging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4A7113-D727-C249-83B6-B65890FEB173}"/>
              </a:ext>
            </a:extLst>
          </p:cNvPr>
          <p:cNvCxnSpPr>
            <a:cxnSpLocks/>
          </p:cNvCxnSpPr>
          <p:nvPr/>
        </p:nvCxnSpPr>
        <p:spPr>
          <a:xfrm>
            <a:off x="1956122" y="3898724"/>
            <a:ext cx="0" cy="1147838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3FDDE32-72A3-834A-ADE9-641C76B63F7B}"/>
              </a:ext>
            </a:extLst>
          </p:cNvPr>
          <p:cNvSpPr/>
          <p:nvPr/>
        </p:nvSpPr>
        <p:spPr>
          <a:xfrm>
            <a:off x="2059828" y="3898724"/>
            <a:ext cx="1319980" cy="11478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SAML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OIDC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OAUTH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Mutual TLS Auth.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Social Logins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10F5E8-5EEF-734E-8477-F2ADA0345544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5889425" y="3078821"/>
            <a:ext cx="0" cy="1921441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94C87AE-CF26-E848-9D86-F30BCB61CD0A}"/>
              </a:ext>
            </a:extLst>
          </p:cNvPr>
          <p:cNvSpPr/>
          <p:nvPr/>
        </p:nvSpPr>
        <p:spPr>
          <a:xfrm>
            <a:off x="5976196" y="3459905"/>
            <a:ext cx="1319980" cy="15403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Modern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Plus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NTLM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Kerberos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Negotiate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Radius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Form Stuffing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Header Auth.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B89DBBF5-B27F-7245-B93F-E825F3C12D03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A911B01-CED7-9B4F-8639-D622A06EB6F0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15BE2F8D-9F49-964D-A3B0-6D77F1C89D9B}"/>
              </a:ext>
            </a:extLst>
          </p:cNvPr>
          <p:cNvSpPr/>
          <p:nvPr/>
        </p:nvSpPr>
        <p:spPr>
          <a:xfrm>
            <a:off x="3988904" y="4081086"/>
            <a:ext cx="1315841" cy="410817"/>
          </a:xfrm>
          <a:prstGeom prst="left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Box 22">
            <a:extLst>
              <a:ext uri="{FF2B5EF4-FFF2-40B4-BE49-F238E27FC236}">
                <a16:creationId xmlns:a16="http://schemas.microsoft.com/office/drawing/2014/main" id="{ED002495-5F84-2E45-86CF-BB7B80E34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6229" y="4392552"/>
            <a:ext cx="15734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ZT 3.0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Proxies Convert </a:t>
            </a:r>
          </a:p>
        </p:txBody>
      </p:sp>
    </p:spTree>
    <p:extLst>
      <p:ext uri="{BB962C8B-B14F-4D97-AF65-F5344CB8AC3E}">
        <p14:creationId xmlns:p14="http://schemas.microsoft.com/office/powerpoint/2010/main" val="154930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5" grpId="0" animBg="1"/>
      <p:bldP spid="10" grpId="0" animBg="1"/>
      <p:bldP spid="5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Security Injection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410A86C-5FB3-964E-A97B-143B9E5AEEE4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98B8913-42CC-8741-AD26-6D39F6AF6F1D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Security Injection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410A86C-5FB3-964E-A97B-143B9E5AEEE4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160606" y="2931761"/>
            <a:ext cx="2478083" cy="41716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98B8913-42CC-8741-AD26-6D39F6AF6F1D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69" descr="server-red.png">
            <a:extLst>
              <a:ext uri="{FF2B5EF4-FFF2-40B4-BE49-F238E27FC236}">
                <a16:creationId xmlns:a16="http://schemas.microsoft.com/office/drawing/2014/main" id="{8E34DEC7-31D7-E646-B040-C0A9D77FB6D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5572" y="1443226"/>
            <a:ext cx="753601" cy="649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32E8E46E-A168-B648-B693-8EA945FB0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230" y="1168131"/>
            <a:ext cx="11313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Node</a:t>
            </a:r>
          </a:p>
        </p:txBody>
      </p:sp>
    </p:spTree>
    <p:extLst>
      <p:ext uri="{BB962C8B-B14F-4D97-AF65-F5344CB8AC3E}">
        <p14:creationId xmlns:p14="http://schemas.microsoft.com/office/powerpoint/2010/main" val="351184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B3C2FE9-8C7F-714E-8740-EB66159773D2}"/>
              </a:ext>
            </a:extLst>
          </p:cNvPr>
          <p:cNvSpPr/>
          <p:nvPr/>
        </p:nvSpPr>
        <p:spPr>
          <a:xfrm>
            <a:off x="1525303" y="1577026"/>
            <a:ext cx="3508828" cy="2060608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Security Injection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05768-D87E-6D42-AFB2-32E9C3F896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933" y="2267961"/>
            <a:ext cx="579381" cy="559012"/>
          </a:xfrm>
          <a:prstGeom prst="rect">
            <a:avLst/>
          </a:prstGeom>
        </p:spPr>
      </p:pic>
      <p:sp>
        <p:nvSpPr>
          <p:cNvPr id="38" name="Text Box 22">
            <a:extLst>
              <a:ext uri="{FF2B5EF4-FFF2-40B4-BE49-F238E27FC236}">
                <a16:creationId xmlns:a16="http://schemas.microsoft.com/office/drawing/2014/main" id="{FFBBD926-C85B-EA4A-9A03-CB1F32AB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60" y="280182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</a:p>
        </p:txBody>
      </p:sp>
      <p:pic>
        <p:nvPicPr>
          <p:cNvPr id="42" name="Picture 132" descr="Akamai_Server">
            <a:extLst>
              <a:ext uri="{FF2B5EF4-FFF2-40B4-BE49-F238E27FC236}">
                <a16:creationId xmlns:a16="http://schemas.microsoft.com/office/drawing/2014/main" id="{365FC5D4-902C-C84A-8D66-855C7E66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689" y="263872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2">
            <a:extLst>
              <a:ext uri="{FF2B5EF4-FFF2-40B4-BE49-F238E27FC236}">
                <a16:creationId xmlns:a16="http://schemas.microsoft.com/office/drawing/2014/main" id="{129C4774-56E1-5348-9249-DB388703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75" y="3195552"/>
            <a:ext cx="10279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Rendezvous Node</a:t>
            </a:r>
          </a:p>
        </p:txBody>
      </p:sp>
      <p:pic>
        <p:nvPicPr>
          <p:cNvPr id="43" name="Picture 132" descr="Akamai_Server">
            <a:extLst>
              <a:ext uri="{FF2B5EF4-FFF2-40B4-BE49-F238E27FC236}">
                <a16:creationId xmlns:a16="http://schemas.microsoft.com/office/drawing/2014/main" id="{FCC6AD76-191F-3540-B658-95AFE5AC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163" y="2990316"/>
            <a:ext cx="684480" cy="58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2">
            <a:extLst>
              <a:ext uri="{FF2B5EF4-FFF2-40B4-BE49-F238E27FC236}">
                <a16:creationId xmlns:a16="http://schemas.microsoft.com/office/drawing/2014/main" id="{D6678747-709A-D843-87F0-0B146C27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549" y="3547142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Node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8706AE5B-DE29-884C-A7BC-90CCEFBDDE5B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015869" y="2547467"/>
            <a:ext cx="579065" cy="248722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6BB6D66-CF3F-9D47-BD80-B554A027BA5E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1308218" y="2783489"/>
            <a:ext cx="420945" cy="499862"/>
          </a:xfrm>
          <a:prstGeom prst="curvedConnector3">
            <a:avLst>
              <a:gd name="adj1" fmla="val 311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DE45EA99-C93F-B44B-84B6-783A62C08D65}"/>
              </a:ext>
            </a:extLst>
          </p:cNvPr>
          <p:cNvCxnSpPr>
            <a:cxnSpLocks/>
            <a:stCxn id="11" idx="3"/>
            <a:endCxn id="34" idx="2"/>
          </p:cNvCxnSpPr>
          <p:nvPr/>
        </p:nvCxnSpPr>
        <p:spPr>
          <a:xfrm flipV="1">
            <a:off x="2160606" y="2092953"/>
            <a:ext cx="491767" cy="1255970"/>
          </a:xfrm>
          <a:prstGeom prst="curved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9EE56A-5FD3-C942-A586-7FB0B3D4EA31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 flipH="1" flipV="1">
            <a:off x="5951744" y="1840257"/>
            <a:ext cx="222570" cy="707210"/>
          </a:xfrm>
          <a:prstGeom prst="curvedConnector4">
            <a:avLst>
              <a:gd name="adj1" fmla="val -102709"/>
              <a:gd name="adj2" fmla="val 9213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9" descr="server-red.png">
            <a:extLst>
              <a:ext uri="{FF2B5EF4-FFF2-40B4-BE49-F238E27FC236}">
                <a16:creationId xmlns:a16="http://schemas.microsoft.com/office/drawing/2014/main" id="{7980DDF1-5D21-C746-A060-38384BDD5D0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5572" y="1443226"/>
            <a:ext cx="753601" cy="649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21543E82-9953-B147-9B22-FA6EF43D00ED}"/>
              </a:ext>
            </a:extLst>
          </p:cNvPr>
          <p:cNvCxnSpPr>
            <a:cxnSpLocks/>
            <a:stCxn id="40" idx="1"/>
            <a:endCxn id="42" idx="1"/>
          </p:cNvCxnSpPr>
          <p:nvPr/>
        </p:nvCxnSpPr>
        <p:spPr>
          <a:xfrm>
            <a:off x="2739847" y="1817714"/>
            <a:ext cx="1898842" cy="1114047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65CFC-1A7A-1A41-A836-B787ED327E9F}"/>
              </a:ext>
            </a:extLst>
          </p:cNvPr>
          <p:cNvSpPr/>
          <p:nvPr/>
        </p:nvSpPr>
        <p:spPr>
          <a:xfrm>
            <a:off x="2071403" y="3157940"/>
            <a:ext cx="89203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7168DB-BE4A-FF44-AFBD-A6BF6004DA94}"/>
              </a:ext>
            </a:extLst>
          </p:cNvPr>
          <p:cNvSpPr/>
          <p:nvPr/>
        </p:nvSpPr>
        <p:spPr>
          <a:xfrm flipH="1">
            <a:off x="2639210" y="1626731"/>
            <a:ext cx="100637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8289FD5D-939C-6A4C-855A-CCA2DC9A7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230" y="1168131"/>
            <a:ext cx="11313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Node</a:t>
            </a:r>
          </a:p>
        </p:txBody>
      </p:sp>
    </p:spTree>
    <p:extLst>
      <p:ext uri="{BB962C8B-B14F-4D97-AF65-F5344CB8AC3E}">
        <p14:creationId xmlns:p14="http://schemas.microsoft.com/office/powerpoint/2010/main" val="35673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44512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pic>
        <p:nvPicPr>
          <p:cNvPr id="63" name="Picture 62" descr="m&amp;e.png">
            <a:extLst>
              <a:ext uri="{FF2B5EF4-FFF2-40B4-BE49-F238E27FC236}">
                <a16:creationId xmlns:a16="http://schemas.microsoft.com/office/drawing/2014/main" id="{329D5A5B-50BF-DA4D-87C4-FBB0103C825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883050"/>
            <a:ext cx="543339" cy="543339"/>
          </a:xfrm>
          <a:prstGeom prst="rect">
            <a:avLst/>
          </a:prstGeom>
        </p:spPr>
      </p:pic>
      <p:sp>
        <p:nvSpPr>
          <p:cNvPr id="68" name="Text Box 14">
            <a:extLst>
              <a:ext uri="{FF2B5EF4-FFF2-40B4-BE49-F238E27FC236}">
                <a16:creationId xmlns:a16="http://schemas.microsoft.com/office/drawing/2014/main" id="{77F2DB10-9198-B64A-941B-315BF46E55C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437749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2" name="Cloud 81">
            <a:extLst>
              <a:ext uri="{FF2B5EF4-FFF2-40B4-BE49-F238E27FC236}">
                <a16:creationId xmlns:a16="http://schemas.microsoft.com/office/drawing/2014/main" id="{6EC67739-EC43-0D47-842F-2653416115E8}"/>
              </a:ext>
            </a:extLst>
          </p:cNvPr>
          <p:cNvSpPr/>
          <p:nvPr/>
        </p:nvSpPr>
        <p:spPr>
          <a:xfrm>
            <a:off x="1046465" y="715659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loud 82">
            <a:extLst>
              <a:ext uri="{FF2B5EF4-FFF2-40B4-BE49-F238E27FC236}">
                <a16:creationId xmlns:a16="http://schemas.microsoft.com/office/drawing/2014/main" id="{F8D410CE-F7B2-E844-9376-427F28658B1E}"/>
              </a:ext>
            </a:extLst>
          </p:cNvPr>
          <p:cNvSpPr/>
          <p:nvPr/>
        </p:nvSpPr>
        <p:spPr>
          <a:xfrm>
            <a:off x="2155046" y="66561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BCB6941C-4E31-EC4E-8279-6FEAD3EDFA2F}"/>
              </a:ext>
            </a:extLst>
          </p:cNvPr>
          <p:cNvSpPr/>
          <p:nvPr/>
        </p:nvSpPr>
        <p:spPr>
          <a:xfrm>
            <a:off x="3351406" y="707331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loud 88">
            <a:extLst>
              <a:ext uri="{FF2B5EF4-FFF2-40B4-BE49-F238E27FC236}">
                <a16:creationId xmlns:a16="http://schemas.microsoft.com/office/drawing/2014/main" id="{FF184E60-94BC-F048-8D41-CFA55F64155B}"/>
              </a:ext>
            </a:extLst>
          </p:cNvPr>
          <p:cNvSpPr/>
          <p:nvPr/>
        </p:nvSpPr>
        <p:spPr>
          <a:xfrm>
            <a:off x="4454699" y="666354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loud 89">
            <a:extLst>
              <a:ext uri="{FF2B5EF4-FFF2-40B4-BE49-F238E27FC236}">
                <a16:creationId xmlns:a16="http://schemas.microsoft.com/office/drawing/2014/main" id="{E6CA1E57-BF12-864C-85E0-7C5F695B43BA}"/>
              </a:ext>
            </a:extLst>
          </p:cNvPr>
          <p:cNvSpPr/>
          <p:nvPr/>
        </p:nvSpPr>
        <p:spPr>
          <a:xfrm>
            <a:off x="5492410" y="713720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5E804F6-0F33-B04E-8851-2AF350025ABD}"/>
              </a:ext>
            </a:extLst>
          </p:cNvPr>
          <p:cNvSpPr/>
          <p:nvPr/>
        </p:nvSpPr>
        <p:spPr>
          <a:xfrm>
            <a:off x="2074396" y="836481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D9C9217-C095-924E-919B-E258C02EC676}"/>
              </a:ext>
            </a:extLst>
          </p:cNvPr>
          <p:cNvSpPr/>
          <p:nvPr/>
        </p:nvSpPr>
        <p:spPr>
          <a:xfrm>
            <a:off x="4063642" y="836481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43C563D-08FC-574D-85F0-2496A6FA647C}"/>
              </a:ext>
            </a:extLst>
          </p:cNvPr>
          <p:cNvSpPr/>
          <p:nvPr/>
        </p:nvSpPr>
        <p:spPr>
          <a:xfrm>
            <a:off x="5383955" y="870064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76E6BE3-1A56-FD42-836F-9C58EBDE7B59}"/>
              </a:ext>
            </a:extLst>
          </p:cNvPr>
          <p:cNvSpPr/>
          <p:nvPr/>
        </p:nvSpPr>
        <p:spPr>
          <a:xfrm>
            <a:off x="3870435" y="1437749"/>
            <a:ext cx="229044" cy="1205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1A9DD42-CE1B-4D47-9D8D-BD867B4AB2F1}"/>
              </a:ext>
            </a:extLst>
          </p:cNvPr>
          <p:cNvCxnSpPr>
            <a:cxnSpLocks/>
          </p:cNvCxnSpPr>
          <p:nvPr/>
        </p:nvCxnSpPr>
        <p:spPr>
          <a:xfrm>
            <a:off x="3870435" y="1576203"/>
            <a:ext cx="0" cy="1060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4130A4D-6461-8F43-B2F3-EAEE407E6B46}"/>
              </a:ext>
            </a:extLst>
          </p:cNvPr>
          <p:cNvCxnSpPr>
            <a:cxnSpLocks/>
          </p:cNvCxnSpPr>
          <p:nvPr/>
        </p:nvCxnSpPr>
        <p:spPr>
          <a:xfrm>
            <a:off x="4099479" y="1646947"/>
            <a:ext cx="0" cy="9873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57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Security Injection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Services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C50B-3C3F-CC4F-AE5F-AAD6AC1080C7}"/>
              </a:ext>
            </a:extLst>
          </p:cNvPr>
          <p:cNvSpPr txBox="1"/>
          <p:nvPr/>
        </p:nvSpPr>
        <p:spPr>
          <a:xfrm>
            <a:off x="397565" y="146458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Application Firewall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7DAA4-D6F1-7F47-8B05-6A79F040F075}"/>
              </a:ext>
            </a:extLst>
          </p:cNvPr>
          <p:cNvSpPr txBox="1"/>
          <p:nvPr/>
        </p:nvSpPr>
        <p:spPr>
          <a:xfrm>
            <a:off x="675860" y="1869483"/>
            <a:ext cx="776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Studies show your internal sites are much more porous and susceptible to attack.  Placing a WAF on all internal sites should be a top priority.</a:t>
            </a:r>
            <a:endParaRPr lang="en-US" sz="2000" b="1" i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0C8C2-1A59-8645-8F33-26CA0D00CFB6}"/>
              </a:ext>
            </a:extLst>
          </p:cNvPr>
          <p:cNvSpPr txBox="1"/>
          <p:nvPr/>
        </p:nvSpPr>
        <p:spPr>
          <a:xfrm>
            <a:off x="417280" y="274017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40C90-81CA-CA43-9863-07C77B277152}"/>
              </a:ext>
            </a:extLst>
          </p:cNvPr>
          <p:cNvSpPr txBox="1"/>
          <p:nvPr/>
        </p:nvSpPr>
        <p:spPr>
          <a:xfrm>
            <a:off x="695575" y="3145073"/>
            <a:ext cx="776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ability to only allow humans to access non-API gateway sites greatly reduces attack surface.  Look for providers capable of utilizing AI to discern if you are a human or not based on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typematic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rate, mouse movements, device orientation, and more.</a:t>
            </a:r>
          </a:p>
        </p:txBody>
      </p:sp>
    </p:spTree>
    <p:extLst>
      <p:ext uri="{BB962C8B-B14F-4D97-AF65-F5344CB8AC3E}">
        <p14:creationId xmlns:p14="http://schemas.microsoft.com/office/powerpoint/2010/main" val="265063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12" grpId="0"/>
      <p:bldP spid="1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:: Security Injection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Services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C50B-3C3F-CC4F-AE5F-AAD6AC1080C7}"/>
              </a:ext>
            </a:extLst>
          </p:cNvPr>
          <p:cNvSpPr txBox="1"/>
          <p:nvPr/>
        </p:nvSpPr>
        <p:spPr>
          <a:xfrm>
            <a:off x="397565" y="146458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7DAA4-D6F1-7F47-8B05-6A79F040F075}"/>
              </a:ext>
            </a:extLst>
          </p:cNvPr>
          <p:cNvSpPr txBox="1"/>
          <p:nvPr/>
        </p:nvSpPr>
        <p:spPr>
          <a:xfrm>
            <a:off x="675860" y="1869483"/>
            <a:ext cx="776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ability to block protected content from leaving certain applications based on user and group roles is a must in our data economy. </a:t>
            </a:r>
            <a:endParaRPr lang="en-US" sz="2000" b="1" i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0C8C2-1A59-8645-8F33-26CA0D00CFB6}"/>
              </a:ext>
            </a:extLst>
          </p:cNvPr>
          <p:cNvSpPr txBox="1"/>
          <p:nvPr/>
        </p:nvSpPr>
        <p:spPr>
          <a:xfrm>
            <a:off x="417280" y="274017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Geo/IP/Time Restrictions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40C90-81CA-CA43-9863-07C77B277152}"/>
              </a:ext>
            </a:extLst>
          </p:cNvPr>
          <p:cNvSpPr txBox="1"/>
          <p:nvPr/>
        </p:nvSpPr>
        <p:spPr>
          <a:xfrm>
            <a:off x="695575" y="3145073"/>
            <a:ext cx="776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for providers and partners that can restrict access to applications based on geography,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CIDRs, and time of day.</a:t>
            </a:r>
          </a:p>
        </p:txBody>
      </p:sp>
    </p:spTree>
    <p:extLst>
      <p:ext uri="{BB962C8B-B14F-4D97-AF65-F5344CB8AC3E}">
        <p14:creationId xmlns:p14="http://schemas.microsoft.com/office/powerpoint/2010/main" val="113570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12" grpId="0"/>
      <p:bldP spid="1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Summary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Goes </a:t>
            </a:r>
            <a:r>
              <a:rPr lang="en-US" sz="2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A8C659-6C9C-6E46-ADBA-797EC4219B05}"/>
              </a:ext>
            </a:extLst>
          </p:cNvPr>
          <p:cNvSpPr txBox="1"/>
          <p:nvPr/>
        </p:nvSpPr>
        <p:spPr>
          <a:xfrm>
            <a:off x="397565" y="2996793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Legacy Authentication Bridging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6F7E7C-9E65-5F48-91EB-96E7A0B16FAD}"/>
              </a:ext>
            </a:extLst>
          </p:cNvPr>
          <p:cNvSpPr txBox="1"/>
          <p:nvPr/>
        </p:nvSpPr>
        <p:spPr>
          <a:xfrm>
            <a:off x="397565" y="1508502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Proxies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21C57F-7FF1-2D44-BD83-1C75C0A44AA1}"/>
              </a:ext>
            </a:extLst>
          </p:cNvPr>
          <p:cNvSpPr txBox="1"/>
          <p:nvPr/>
        </p:nvSpPr>
        <p:spPr>
          <a:xfrm>
            <a:off x="675860" y="1888395"/>
            <a:ext cx="7649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Allows the network to keep attackers far away from critical resources and provide locality and caching to authorized users.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3910C6-1191-3040-B472-0104C284B25F}"/>
              </a:ext>
            </a:extLst>
          </p:cNvPr>
          <p:cNvSpPr txBox="1"/>
          <p:nvPr/>
        </p:nvSpPr>
        <p:spPr>
          <a:xfrm>
            <a:off x="675860" y="3405450"/>
            <a:ext cx="7745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Allows conversion of authentication methods from modern protocols such as SAML and OIDC to legacy perimeter methods such as NTLM and RADIUS.*</a:t>
            </a:r>
          </a:p>
          <a:p>
            <a:pPr>
              <a:buClr>
                <a:schemeClr val="bg1"/>
              </a:buClr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*WARNING: Tunnels cannot do this.</a:t>
            </a:r>
          </a:p>
        </p:txBody>
      </p:sp>
    </p:spTree>
    <p:extLst>
      <p:ext uri="{BB962C8B-B14F-4D97-AF65-F5344CB8AC3E}">
        <p14:creationId xmlns:p14="http://schemas.microsoft.com/office/powerpoint/2010/main" val="235596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Goes </a:t>
            </a:r>
            <a:r>
              <a:rPr lang="en-US" sz="2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C50B-3C3F-CC4F-AE5F-AAD6AC1080C7}"/>
              </a:ext>
            </a:extLst>
          </p:cNvPr>
          <p:cNvSpPr txBox="1"/>
          <p:nvPr/>
        </p:nvSpPr>
        <p:spPr>
          <a:xfrm>
            <a:off x="397565" y="146458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Injection and Data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Comms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Posture Assessment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7DAA4-D6F1-7F47-8B05-6A79F040F075}"/>
              </a:ext>
            </a:extLst>
          </p:cNvPr>
          <p:cNvSpPr txBox="1"/>
          <p:nvPr/>
        </p:nvSpPr>
        <p:spPr>
          <a:xfrm>
            <a:off x="675860" y="1869483"/>
            <a:ext cx="7761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Allows inspection, blocking, and modification of application streams.  Many providers will have built-in primitives.  Look for someone with a thick internal ecosystem and the ability to </a:t>
            </a: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chain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third parties.</a:t>
            </a:r>
          </a:p>
          <a:p>
            <a:pPr>
              <a:buClr>
                <a:schemeClr val="bg1"/>
              </a:buClr>
            </a:pPr>
            <a:endParaRPr lang="en-US" sz="2000" b="1" i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*WARNING: Tunnels cannot do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0C8C2-1A59-8645-8F33-26CA0D00CFB6}"/>
              </a:ext>
            </a:extLst>
          </p:cNvPr>
          <p:cNvSpPr txBox="1"/>
          <p:nvPr/>
        </p:nvSpPr>
        <p:spPr>
          <a:xfrm>
            <a:off x="417280" y="3595195"/>
            <a:ext cx="764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Multi-Cloud Support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40C90-81CA-CA43-9863-07C77B277152}"/>
              </a:ext>
            </a:extLst>
          </p:cNvPr>
          <p:cNvSpPr txBox="1"/>
          <p:nvPr/>
        </p:nvSpPr>
        <p:spPr>
          <a:xfrm>
            <a:off x="695575" y="4000093"/>
            <a:ext cx="776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 treats Data Centers, IaaS VPCs, etc. all the same.  Simply create a perimeter that houses your applications and data, give everything private IP addresses, and install a connector!</a:t>
            </a:r>
          </a:p>
        </p:txBody>
      </p:sp>
    </p:spTree>
    <p:extLst>
      <p:ext uri="{BB962C8B-B14F-4D97-AF65-F5344CB8AC3E}">
        <p14:creationId xmlns:p14="http://schemas.microsoft.com/office/powerpoint/2010/main" val="75119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12" grpId="0"/>
      <p:bldP spid="1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is a journey.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D7ABA2-D77D-BD4F-B251-1CA7045371B3}"/>
              </a:ext>
            </a:extLst>
          </p:cNvPr>
          <p:cNvSpPr txBox="1"/>
          <p:nvPr/>
        </p:nvSpPr>
        <p:spPr>
          <a:xfrm>
            <a:off x="389123" y="159073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services and partnerships will be key.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7D5DD-8872-1A44-97B5-1EDDB813B1BC}"/>
              </a:ext>
            </a:extLst>
          </p:cNvPr>
          <p:cNvSpPr txBox="1"/>
          <p:nvPr/>
        </p:nvSpPr>
        <p:spPr>
          <a:xfrm>
            <a:off x="389123" y="2325990"/>
            <a:ext cx="8371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partners, plans, and integrators must be able to </a:t>
            </a:r>
            <a:r>
              <a:rPr lang="en-US" sz="2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in.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ED74C-E65E-5143-A176-BE3910956961}"/>
              </a:ext>
            </a:extLst>
          </p:cNvPr>
          <p:cNvSpPr txBox="1"/>
          <p:nvPr/>
        </p:nvSpPr>
        <p:spPr>
          <a:xfrm>
            <a:off x="361528" y="3485306"/>
            <a:ext cx="83716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Mixing of strategies can have value.  For example, Micro-Segmentation </a:t>
            </a:r>
            <a:r>
              <a:rPr lang="en-US" sz="2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Zero Trust 3.0</a:t>
            </a:r>
          </a:p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Micro-Perimeter can prevent lateral movement.</a:t>
            </a:r>
          </a:p>
        </p:txBody>
      </p:sp>
    </p:spTree>
    <p:extLst>
      <p:ext uri="{BB962C8B-B14F-4D97-AF65-F5344CB8AC3E}">
        <p14:creationId xmlns:p14="http://schemas.microsoft.com/office/powerpoint/2010/main" val="288432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06BAF-DE20-BA4D-BC1E-5C7B7E850830}"/>
              </a:ext>
            </a:extLst>
          </p:cNvPr>
          <p:cNvSpPr/>
          <p:nvPr/>
        </p:nvSpPr>
        <p:spPr>
          <a:xfrm>
            <a:off x="0" y="0"/>
            <a:ext cx="9143900" cy="514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Shape 511"/>
          <p:cNvSpPr/>
          <p:nvPr/>
        </p:nvSpPr>
        <p:spPr>
          <a:xfrm>
            <a:off x="0" y="0"/>
            <a:ext cx="9144000" cy="124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0" y="1362600"/>
            <a:ext cx="9015300" cy="7008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 Steps To Zero Trust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3" name="Shape 513"/>
          <p:cNvSpPr txBox="1"/>
          <p:nvPr/>
        </p:nvSpPr>
        <p:spPr>
          <a:xfrm>
            <a:off x="369350" y="0"/>
            <a:ext cx="87747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2600"/>
              <a:buFont typeface="Avenir"/>
              <a:buNone/>
            </a:pPr>
            <a:r>
              <a:rPr lang="en" sz="2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Moving Beyond Perimeter Security</a:t>
            </a:r>
            <a:endParaRPr sz="2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2600"/>
              <a:buFont typeface="Avenir"/>
              <a:buNone/>
            </a:pPr>
            <a:r>
              <a:rPr lang="en" sz="26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A comprehensive &amp; achievable roadmap to less risk</a:t>
            </a:r>
            <a:endParaRPr sz="2600">
              <a:solidFill>
                <a:srgbClr val="FF99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14" name="Shape 514"/>
          <p:cNvGrpSpPr/>
          <p:nvPr/>
        </p:nvGrpSpPr>
        <p:grpSpPr>
          <a:xfrm>
            <a:off x="-34487" y="1911163"/>
            <a:ext cx="9235750" cy="1234574"/>
            <a:chOff x="-34487" y="1834963"/>
            <a:chExt cx="9235750" cy="1234574"/>
          </a:xfrm>
        </p:grpSpPr>
        <p:grpSp>
          <p:nvGrpSpPr>
            <p:cNvPr id="515" name="Shape 515"/>
            <p:cNvGrpSpPr/>
            <p:nvPr/>
          </p:nvGrpSpPr>
          <p:grpSpPr>
            <a:xfrm>
              <a:off x="832275" y="2119275"/>
              <a:ext cx="500100" cy="127800"/>
              <a:chOff x="839350" y="1722200"/>
              <a:chExt cx="500100" cy="127800"/>
            </a:xfrm>
          </p:grpSpPr>
          <p:cxnSp>
            <p:nvCxnSpPr>
              <p:cNvPr id="516" name="Shape 516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17" name="Shape 517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18" name="Shape 518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Shape 519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0" name="Shape 520"/>
            <p:cNvGrpSpPr/>
            <p:nvPr/>
          </p:nvGrpSpPr>
          <p:grpSpPr>
            <a:xfrm>
              <a:off x="2007725" y="2119275"/>
              <a:ext cx="500100" cy="127800"/>
              <a:chOff x="839350" y="1722200"/>
              <a:chExt cx="500100" cy="127800"/>
            </a:xfrm>
          </p:grpSpPr>
          <p:cxnSp>
            <p:nvCxnSpPr>
              <p:cNvPr id="521" name="Shape 521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22" name="Shape 522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23" name="Shape 523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4" name="Shape 524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5" name="Shape 525"/>
            <p:cNvGrpSpPr/>
            <p:nvPr/>
          </p:nvGrpSpPr>
          <p:grpSpPr>
            <a:xfrm>
              <a:off x="3183175" y="2119275"/>
              <a:ext cx="500100" cy="127800"/>
              <a:chOff x="839350" y="1722200"/>
              <a:chExt cx="500100" cy="127800"/>
            </a:xfrm>
          </p:grpSpPr>
          <p:cxnSp>
            <p:nvCxnSpPr>
              <p:cNvPr id="526" name="Shape 526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27" name="Shape 527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28" name="Shape 528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" name="Shape 529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30" name="Shape 530"/>
            <p:cNvGrpSpPr/>
            <p:nvPr/>
          </p:nvGrpSpPr>
          <p:grpSpPr>
            <a:xfrm>
              <a:off x="4358625" y="2119275"/>
              <a:ext cx="500100" cy="127800"/>
              <a:chOff x="839350" y="1722200"/>
              <a:chExt cx="500100" cy="127800"/>
            </a:xfrm>
          </p:grpSpPr>
          <p:cxnSp>
            <p:nvCxnSpPr>
              <p:cNvPr id="531" name="Shape 531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32" name="Shape 532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33" name="Shape 533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Shape 534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35" name="Shape 535"/>
            <p:cNvGrpSpPr/>
            <p:nvPr/>
          </p:nvGrpSpPr>
          <p:grpSpPr>
            <a:xfrm>
              <a:off x="5500150" y="2119275"/>
              <a:ext cx="500100" cy="127800"/>
              <a:chOff x="839350" y="1722200"/>
              <a:chExt cx="500100" cy="127800"/>
            </a:xfrm>
          </p:grpSpPr>
          <p:cxnSp>
            <p:nvCxnSpPr>
              <p:cNvPr id="536" name="Shape 536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37" name="Shape 537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38" name="Shape 538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Shape 539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0" name="Shape 540"/>
            <p:cNvGrpSpPr/>
            <p:nvPr/>
          </p:nvGrpSpPr>
          <p:grpSpPr>
            <a:xfrm>
              <a:off x="6664300" y="2119275"/>
              <a:ext cx="500100" cy="127800"/>
              <a:chOff x="839350" y="1722200"/>
              <a:chExt cx="500100" cy="127800"/>
            </a:xfrm>
          </p:grpSpPr>
          <p:cxnSp>
            <p:nvCxnSpPr>
              <p:cNvPr id="541" name="Shape 541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42" name="Shape 542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43" name="Shape 543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4" name="Shape 544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5" name="Shape 545"/>
            <p:cNvGrpSpPr/>
            <p:nvPr/>
          </p:nvGrpSpPr>
          <p:grpSpPr>
            <a:xfrm>
              <a:off x="7828450" y="2119275"/>
              <a:ext cx="500100" cy="127800"/>
              <a:chOff x="839350" y="1722200"/>
              <a:chExt cx="500100" cy="127800"/>
            </a:xfrm>
          </p:grpSpPr>
          <p:cxnSp>
            <p:nvCxnSpPr>
              <p:cNvPr id="546" name="Shape 546"/>
              <p:cNvCxnSpPr/>
              <p:nvPr/>
            </p:nvCxnSpPr>
            <p:spPr>
              <a:xfrm>
                <a:off x="839350" y="1786100"/>
                <a:ext cx="500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47" name="Shape 547"/>
              <p:cNvGrpSpPr/>
              <p:nvPr/>
            </p:nvGrpSpPr>
            <p:grpSpPr>
              <a:xfrm>
                <a:off x="1049228" y="1722200"/>
                <a:ext cx="80347" cy="127800"/>
                <a:chOff x="976150" y="1723400"/>
                <a:chExt cx="112800" cy="127800"/>
              </a:xfrm>
            </p:grpSpPr>
            <p:cxnSp>
              <p:nvCxnSpPr>
                <p:cNvPr id="548" name="Shape 548"/>
                <p:cNvCxnSpPr/>
                <p:nvPr/>
              </p:nvCxnSpPr>
              <p:spPr>
                <a:xfrm>
                  <a:off x="980650" y="1723400"/>
                  <a:ext cx="108300" cy="6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9" name="Shape 549"/>
                <p:cNvCxnSpPr/>
                <p:nvPr/>
              </p:nvCxnSpPr>
              <p:spPr>
                <a:xfrm rot="10800000" flipH="1">
                  <a:off x="976150" y="1786100"/>
                  <a:ext cx="112800" cy="65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0" name="Shape 550"/>
            <p:cNvGrpSpPr/>
            <p:nvPr/>
          </p:nvGrpSpPr>
          <p:grpSpPr>
            <a:xfrm>
              <a:off x="-34487" y="1834963"/>
              <a:ext cx="9235750" cy="1234574"/>
              <a:chOff x="-34487" y="1682563"/>
              <a:chExt cx="9235750" cy="1234574"/>
            </a:xfrm>
          </p:grpSpPr>
          <p:grpSp>
            <p:nvGrpSpPr>
              <p:cNvPr id="551" name="Shape 551"/>
              <p:cNvGrpSpPr/>
              <p:nvPr/>
            </p:nvGrpSpPr>
            <p:grpSpPr>
              <a:xfrm>
                <a:off x="-34487" y="2318023"/>
                <a:ext cx="1066500" cy="599115"/>
                <a:chOff x="-34487" y="2394535"/>
                <a:chExt cx="1066500" cy="599115"/>
              </a:xfrm>
            </p:grpSpPr>
            <p:grpSp>
              <p:nvGrpSpPr>
                <p:cNvPr id="552" name="Shape 552"/>
                <p:cNvGrpSpPr/>
                <p:nvPr/>
              </p:nvGrpSpPr>
              <p:grpSpPr>
                <a:xfrm rot="10800000">
                  <a:off x="463052" y="2394535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53" name="Shape 553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54" name="Shape 554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5" name="Shape 555"/>
                <p:cNvSpPr txBox="1"/>
                <p:nvPr/>
              </p:nvSpPr>
              <p:spPr>
                <a:xfrm>
                  <a:off x="-34487" y="2620750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App Precheck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56" name="Shape 556"/>
              <p:cNvGrpSpPr/>
              <p:nvPr/>
            </p:nvGrpSpPr>
            <p:grpSpPr>
              <a:xfrm>
                <a:off x="1132625" y="2318023"/>
                <a:ext cx="1066500" cy="599115"/>
                <a:chOff x="1132625" y="2394235"/>
                <a:chExt cx="1066500" cy="599115"/>
              </a:xfrm>
            </p:grpSpPr>
            <p:grpSp>
              <p:nvGrpSpPr>
                <p:cNvPr id="557" name="Shape 557"/>
                <p:cNvGrpSpPr/>
                <p:nvPr/>
              </p:nvGrpSpPr>
              <p:grpSpPr>
                <a:xfrm rot="10800000">
                  <a:off x="1630165" y="2394235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58" name="Shape 558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59" name="Shape 559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0" name="Shape 560"/>
                <p:cNvSpPr txBox="1"/>
                <p:nvPr/>
              </p:nvSpPr>
              <p:spPr>
                <a:xfrm>
                  <a:off x="1132625" y="2620450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Access Proxy Prep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61" name="Shape 561"/>
              <p:cNvGrpSpPr/>
              <p:nvPr/>
            </p:nvGrpSpPr>
            <p:grpSpPr>
              <a:xfrm>
                <a:off x="2298500" y="2318023"/>
                <a:ext cx="1066500" cy="599115"/>
                <a:chOff x="2298500" y="2394235"/>
                <a:chExt cx="1066500" cy="599115"/>
              </a:xfrm>
            </p:grpSpPr>
            <p:grpSp>
              <p:nvGrpSpPr>
                <p:cNvPr id="562" name="Shape 562"/>
                <p:cNvGrpSpPr/>
                <p:nvPr/>
              </p:nvGrpSpPr>
              <p:grpSpPr>
                <a:xfrm rot="10800000">
                  <a:off x="2796040" y="2394235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63" name="Shape 563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64" name="Shape 564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5" name="Shape 565"/>
                <p:cNvSpPr txBox="1"/>
                <p:nvPr/>
              </p:nvSpPr>
              <p:spPr>
                <a:xfrm>
                  <a:off x="2298500" y="2620450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Test Lab Enrollment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66" name="Shape 566"/>
              <p:cNvGrpSpPr/>
              <p:nvPr/>
            </p:nvGrpSpPr>
            <p:grpSpPr>
              <a:xfrm>
                <a:off x="3464375" y="2318023"/>
                <a:ext cx="1066500" cy="599115"/>
                <a:chOff x="3464375" y="2397860"/>
                <a:chExt cx="1066500" cy="599115"/>
              </a:xfrm>
            </p:grpSpPr>
            <p:grpSp>
              <p:nvGrpSpPr>
                <p:cNvPr id="567" name="Shape 567"/>
                <p:cNvGrpSpPr/>
                <p:nvPr/>
              </p:nvGrpSpPr>
              <p:grpSpPr>
                <a:xfrm rot="10800000">
                  <a:off x="3961915" y="2397860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68" name="Shape 568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69" name="Shape 569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0" name="Shape 570"/>
                <p:cNvSpPr txBox="1"/>
                <p:nvPr/>
              </p:nvSpPr>
              <p:spPr>
                <a:xfrm>
                  <a:off x="3464375" y="2624075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Security Upgrade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71" name="Shape 571"/>
              <p:cNvGrpSpPr/>
              <p:nvPr/>
            </p:nvGrpSpPr>
            <p:grpSpPr>
              <a:xfrm>
                <a:off x="4631963" y="2318023"/>
                <a:ext cx="1066500" cy="599115"/>
                <a:chOff x="4631963" y="2394235"/>
                <a:chExt cx="1066500" cy="599115"/>
              </a:xfrm>
            </p:grpSpPr>
            <p:grpSp>
              <p:nvGrpSpPr>
                <p:cNvPr id="572" name="Shape 572"/>
                <p:cNvGrpSpPr/>
                <p:nvPr/>
              </p:nvGrpSpPr>
              <p:grpSpPr>
                <a:xfrm rot="10800000">
                  <a:off x="5129502" y="2394235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73" name="Shape 573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74" name="Shape 574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5" name="Shape 575"/>
                <p:cNvSpPr txBox="1"/>
                <p:nvPr/>
              </p:nvSpPr>
              <p:spPr>
                <a:xfrm>
                  <a:off x="4631963" y="2620450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Performance Upgrade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76" name="Shape 576"/>
              <p:cNvGrpSpPr/>
              <p:nvPr/>
            </p:nvGrpSpPr>
            <p:grpSpPr>
              <a:xfrm>
                <a:off x="5799575" y="2318023"/>
                <a:ext cx="1066500" cy="599115"/>
                <a:chOff x="5799575" y="2397848"/>
                <a:chExt cx="1066500" cy="599115"/>
              </a:xfrm>
            </p:grpSpPr>
            <p:grpSp>
              <p:nvGrpSpPr>
                <p:cNvPr id="577" name="Shape 577"/>
                <p:cNvGrpSpPr/>
                <p:nvPr/>
              </p:nvGrpSpPr>
              <p:grpSpPr>
                <a:xfrm rot="10800000">
                  <a:off x="6297115" y="2397848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78" name="Shape 578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79" name="Shape 579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80" name="Shape 580"/>
                <p:cNvSpPr txBox="1"/>
                <p:nvPr/>
              </p:nvSpPr>
              <p:spPr>
                <a:xfrm>
                  <a:off x="5799575" y="2624063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External User Enrollment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81" name="Shape 581"/>
              <p:cNvGrpSpPr/>
              <p:nvPr/>
            </p:nvGrpSpPr>
            <p:grpSpPr>
              <a:xfrm>
                <a:off x="6964938" y="2318023"/>
                <a:ext cx="1066500" cy="599115"/>
                <a:chOff x="6964938" y="2394223"/>
                <a:chExt cx="1066500" cy="599115"/>
              </a:xfrm>
            </p:grpSpPr>
            <p:grpSp>
              <p:nvGrpSpPr>
                <p:cNvPr id="582" name="Shape 582"/>
                <p:cNvGrpSpPr/>
                <p:nvPr/>
              </p:nvGrpSpPr>
              <p:grpSpPr>
                <a:xfrm rot="10800000">
                  <a:off x="7462477" y="2394223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83" name="Shape 583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84" name="Shape 584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85" name="Shape 585"/>
                <p:cNvSpPr txBox="1"/>
                <p:nvPr/>
              </p:nvSpPr>
              <p:spPr>
                <a:xfrm>
                  <a:off x="6964938" y="2620438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Internal User Enrollment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586" name="Shape 586"/>
              <p:cNvGrpSpPr/>
              <p:nvPr/>
            </p:nvGrpSpPr>
            <p:grpSpPr>
              <a:xfrm>
                <a:off x="8134763" y="2318023"/>
                <a:ext cx="1066500" cy="599115"/>
                <a:chOff x="8134763" y="2394223"/>
                <a:chExt cx="1066500" cy="599115"/>
              </a:xfrm>
            </p:grpSpPr>
            <p:grpSp>
              <p:nvGrpSpPr>
                <p:cNvPr id="587" name="Shape 587"/>
                <p:cNvGrpSpPr/>
                <p:nvPr/>
              </p:nvGrpSpPr>
              <p:grpSpPr>
                <a:xfrm rot="10800000">
                  <a:off x="8632302" y="2394223"/>
                  <a:ext cx="71443" cy="309235"/>
                  <a:chOff x="3776472" y="7168896"/>
                  <a:chExt cx="146400" cy="603504"/>
                </a:xfrm>
              </p:grpSpPr>
              <p:cxnSp>
                <p:nvCxnSpPr>
                  <p:cNvPr id="588" name="Shape 588"/>
                  <p:cNvCxnSpPr/>
                  <p:nvPr/>
                </p:nvCxnSpPr>
                <p:spPr>
                  <a:xfrm>
                    <a:off x="3849624" y="7315200"/>
                    <a:ext cx="0" cy="457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89" name="Shape 589"/>
                  <p:cNvSpPr/>
                  <p:nvPr/>
                </p:nvSpPr>
                <p:spPr>
                  <a:xfrm>
                    <a:off x="3776472" y="7168896"/>
                    <a:ext cx="146400" cy="1464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57150" tIns="28575" rIns="57150" bIns="285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endParaRPr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90" name="Shape 590"/>
                <p:cNvSpPr txBox="1"/>
                <p:nvPr/>
              </p:nvSpPr>
              <p:spPr>
                <a:xfrm>
                  <a:off x="8134763" y="2620438"/>
                  <a:ext cx="1066500" cy="37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434343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VLAN Migration</a:t>
                  </a:r>
                  <a:endParaRPr sz="1100">
                    <a:solidFill>
                      <a:srgbClr val="434343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pic>
            <p:nvPicPr>
              <p:cNvPr id="591" name="Shape 591"/>
              <p:cNvPicPr preferRelativeResize="0"/>
              <p:nvPr/>
            </p:nvPicPr>
            <p:blipFill>
              <a:blip r:embed="rId3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2583" y="1682573"/>
                <a:ext cx="712369" cy="7123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2" name="Shape 592"/>
              <p:cNvSpPr txBox="1"/>
              <p:nvPr/>
            </p:nvSpPr>
            <p:spPr>
              <a:xfrm>
                <a:off x="142573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1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593" name="Shape 593"/>
              <p:cNvPicPr preferRelativeResize="0"/>
              <p:nvPr/>
            </p:nvPicPr>
            <p:blipFill>
              <a:blip r:embed="rId4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0434" y="1682573"/>
                <a:ext cx="710925" cy="7123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4" name="Shape 594"/>
              <p:cNvSpPr txBox="1"/>
              <p:nvPr/>
            </p:nvSpPr>
            <p:spPr>
              <a:xfrm>
                <a:off x="1309703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2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595" name="Shape 595"/>
              <p:cNvPicPr preferRelativeResize="0"/>
              <p:nvPr/>
            </p:nvPicPr>
            <p:blipFill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76476" y="1683295"/>
                <a:ext cx="710921" cy="7109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6" name="Shape 596"/>
              <p:cNvSpPr txBox="1"/>
              <p:nvPr/>
            </p:nvSpPr>
            <p:spPr>
              <a:xfrm>
                <a:off x="2476109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3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597" name="Shape 597"/>
              <p:cNvPicPr preferRelativeResize="0"/>
              <p:nvPr/>
            </p:nvPicPr>
            <p:blipFill>
              <a:blip r:embed="rId6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2146" y="1682563"/>
                <a:ext cx="712370" cy="715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8" name="Shape 598"/>
              <p:cNvSpPr txBox="1"/>
              <p:nvPr/>
            </p:nvSpPr>
            <p:spPr>
              <a:xfrm>
                <a:off x="3642692" y="1683999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4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599" name="Shape 599"/>
              <p:cNvPicPr preferRelativeResize="0"/>
              <p:nvPr/>
            </p:nvPicPr>
            <p:blipFill>
              <a:blip r:embed="rId7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9710" y="1683295"/>
                <a:ext cx="710920" cy="7109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0" name="Shape 600"/>
              <p:cNvSpPr txBox="1"/>
              <p:nvPr/>
            </p:nvSpPr>
            <p:spPr>
              <a:xfrm>
                <a:off x="4809267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5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601" name="Shape 601"/>
              <p:cNvPicPr preferRelativeResize="0"/>
              <p:nvPr/>
            </p:nvPicPr>
            <p:blipFill>
              <a:blip r:embed="rId8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75378" y="1682563"/>
                <a:ext cx="712369" cy="7138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2" name="Shape 602"/>
              <p:cNvSpPr txBox="1"/>
              <p:nvPr/>
            </p:nvSpPr>
            <p:spPr>
              <a:xfrm>
                <a:off x="5975890" y="1683281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6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603" name="Shape 603"/>
              <p:cNvPicPr preferRelativeResize="0"/>
              <p:nvPr/>
            </p:nvPicPr>
            <p:blipFill>
              <a:blip r:embed="rId9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42963" y="1682577"/>
                <a:ext cx="710921" cy="7123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4" name="Shape 604"/>
              <p:cNvSpPr txBox="1"/>
              <p:nvPr/>
            </p:nvSpPr>
            <p:spPr>
              <a:xfrm>
                <a:off x="7142498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7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605" name="Shape 605"/>
              <p:cNvPicPr preferRelativeResize="0"/>
              <p:nvPr/>
            </p:nvPicPr>
            <p:blipFill>
              <a:blip r:embed="rId10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08638" y="1683295"/>
                <a:ext cx="710921" cy="7109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6" name="Shape 606"/>
              <p:cNvSpPr txBox="1"/>
              <p:nvPr/>
            </p:nvSpPr>
            <p:spPr>
              <a:xfrm>
                <a:off x="8308634" y="1682563"/>
                <a:ext cx="229500" cy="1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8</a:t>
                </a:r>
                <a:endParaRPr sz="12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607" name="Shape 607"/>
          <p:cNvGrpSpPr/>
          <p:nvPr/>
        </p:nvGrpSpPr>
        <p:grpSpPr>
          <a:xfrm>
            <a:off x="-100" y="3630175"/>
            <a:ext cx="9144000" cy="1513375"/>
            <a:chOff x="-100" y="3630175"/>
            <a:chExt cx="9144000" cy="1513375"/>
          </a:xfrm>
        </p:grpSpPr>
        <p:grpSp>
          <p:nvGrpSpPr>
            <p:cNvPr id="608" name="Shape 608"/>
            <p:cNvGrpSpPr/>
            <p:nvPr/>
          </p:nvGrpSpPr>
          <p:grpSpPr>
            <a:xfrm>
              <a:off x="361009" y="3630175"/>
              <a:ext cx="8462066" cy="1091101"/>
              <a:chOff x="361009" y="3934975"/>
              <a:chExt cx="8462066" cy="1091101"/>
            </a:xfrm>
          </p:grpSpPr>
          <p:pic>
            <p:nvPicPr>
              <p:cNvPr id="609" name="Shape 609"/>
              <p:cNvPicPr preferRelativeResize="0"/>
              <p:nvPr/>
            </p:nvPicPr>
            <p:blipFill>
              <a:blip r:embed="rId11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1009" y="3934975"/>
                <a:ext cx="841239" cy="1091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0" name="Shape 610"/>
              <p:cNvPicPr preferRelativeResize="0"/>
              <p:nvPr/>
            </p:nvPicPr>
            <p:blipFill>
              <a:blip r:embed="rId1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92100" y="3963075"/>
                <a:ext cx="1799551" cy="10629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1" name="Shape 611"/>
              <p:cNvSpPr txBox="1"/>
              <p:nvPr/>
            </p:nvSpPr>
            <p:spPr>
              <a:xfrm>
                <a:off x="1292200" y="4076700"/>
                <a:ext cx="226950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rgbClr val="595959"/>
                    </a:solidFill>
                  </a:rPr>
                  <a:t>8 Steps To Zero Trust</a:t>
                </a:r>
                <a:endParaRPr sz="90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9900"/>
                    </a:solidFill>
                  </a:rPr>
                  <a:t>A comprehensive guide &amp; roadmap to Zero Trust by Akamai CTO Charlie Gero</a:t>
                </a:r>
                <a:endParaRPr sz="900"/>
              </a:p>
            </p:txBody>
          </p:sp>
          <p:sp>
            <p:nvSpPr>
              <p:cNvPr id="612" name="Shape 612"/>
              <p:cNvSpPr txBox="1"/>
              <p:nvPr/>
            </p:nvSpPr>
            <p:spPr>
              <a:xfrm>
                <a:off x="6204075" y="4076700"/>
                <a:ext cx="261900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rgbClr val="595959"/>
                    </a:solidFill>
                  </a:rPr>
                  <a:t>Zero Trust Ref. Architecture</a:t>
                </a:r>
                <a:endParaRPr sz="90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9900"/>
                    </a:solidFill>
                  </a:rPr>
                  <a:t>Simple visual guide on how to apply Zero Trust across common environments</a:t>
                </a:r>
                <a:endParaRPr sz="900"/>
              </a:p>
            </p:txBody>
          </p:sp>
        </p:grpSp>
        <p:sp>
          <p:nvSpPr>
            <p:cNvPr id="613" name="Shape 613"/>
            <p:cNvSpPr/>
            <p:nvPr/>
          </p:nvSpPr>
          <p:spPr>
            <a:xfrm>
              <a:off x="-100" y="4645550"/>
              <a:ext cx="9144000" cy="49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 err="1">
                  <a:solidFill>
                    <a:srgbClr val="FFFFFF"/>
                  </a:solidFill>
                </a:rPr>
                <a:t>akamai.com</a:t>
              </a:r>
              <a:r>
                <a:rPr lang="en" sz="2400" dirty="0">
                  <a:solidFill>
                    <a:srgbClr val="FFFFFF"/>
                  </a:solidFill>
                </a:rPr>
                <a:t>/</a:t>
              </a:r>
              <a:r>
                <a:rPr lang="en" sz="2400" dirty="0" err="1">
                  <a:solidFill>
                    <a:srgbClr val="FFFFFF"/>
                  </a:solidFill>
                </a:rPr>
                <a:t>zerotrust</a:t>
              </a:r>
              <a:endParaRPr sz="2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07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Shape 6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953" y="0"/>
            <a:ext cx="919395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Shape 620"/>
          <p:cNvCxnSpPr/>
          <p:nvPr/>
        </p:nvCxnSpPr>
        <p:spPr>
          <a:xfrm rot="10800000" flipH="1">
            <a:off x="571115" y="-58489"/>
            <a:ext cx="2452800" cy="5260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Shape 621"/>
          <p:cNvSpPr/>
          <p:nvPr/>
        </p:nvSpPr>
        <p:spPr>
          <a:xfrm>
            <a:off x="2000550" y="2019000"/>
            <a:ext cx="7143300" cy="11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7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527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39">
            <a:extLst>
              <a:ext uri="{FF2B5EF4-FFF2-40B4-BE49-F238E27FC236}">
                <a16:creationId xmlns:a16="http://schemas.microsoft.com/office/drawing/2014/main" id="{F8209CCC-CE25-FC41-A5EB-0B55D1A08104}"/>
              </a:ext>
            </a:extLst>
          </p:cNvPr>
          <p:cNvSpPr/>
          <p:nvPr/>
        </p:nvSpPr>
        <p:spPr>
          <a:xfrm>
            <a:off x="-3592123" y="-601126"/>
            <a:ext cx="5929800" cy="58185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40">
            <a:extLst>
              <a:ext uri="{FF2B5EF4-FFF2-40B4-BE49-F238E27FC236}">
                <a16:creationId xmlns:a16="http://schemas.microsoft.com/office/drawing/2014/main" id="{062C89AA-EA1D-DC41-B379-C4FA161B4EB6}"/>
              </a:ext>
            </a:extLst>
          </p:cNvPr>
          <p:cNvSpPr/>
          <p:nvPr/>
        </p:nvSpPr>
        <p:spPr>
          <a:xfrm rot="10800000">
            <a:off x="3729597" y="-727250"/>
            <a:ext cx="4043700" cy="3967500"/>
          </a:xfrm>
          <a:prstGeom prst="triangle">
            <a:avLst>
              <a:gd name="adj" fmla="val 50000"/>
            </a:avLst>
          </a:prstGeom>
          <a:solidFill>
            <a:srgbClr val="000000">
              <a:alpha val="78850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241">
            <a:extLst>
              <a:ext uri="{FF2B5EF4-FFF2-40B4-BE49-F238E27FC236}">
                <a16:creationId xmlns:a16="http://schemas.microsoft.com/office/drawing/2014/main" id="{7C17B427-FC8B-5445-846C-219D15CE029F}"/>
              </a:ext>
            </a:extLst>
          </p:cNvPr>
          <p:cNvSpPr/>
          <p:nvPr/>
        </p:nvSpPr>
        <p:spPr>
          <a:xfrm>
            <a:off x="4328095" y="1896704"/>
            <a:ext cx="4745400" cy="4267500"/>
          </a:xfrm>
          <a:prstGeom prst="triangle">
            <a:avLst>
              <a:gd name="adj" fmla="val 47001"/>
            </a:avLst>
          </a:prstGeom>
          <a:solidFill>
            <a:srgbClr val="FE7800">
              <a:alpha val="78850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Shape 242">
            <a:extLst>
              <a:ext uri="{FF2B5EF4-FFF2-40B4-BE49-F238E27FC236}">
                <a16:creationId xmlns:a16="http://schemas.microsoft.com/office/drawing/2014/main" id="{AB584364-6914-544E-98EA-91EDD6B662DB}"/>
              </a:ext>
            </a:extLst>
          </p:cNvPr>
          <p:cNvGrpSpPr/>
          <p:nvPr/>
        </p:nvGrpSpPr>
        <p:grpSpPr>
          <a:xfrm>
            <a:off x="-2677723" y="3240250"/>
            <a:ext cx="11412141" cy="577215"/>
            <a:chOff x="-2677723" y="3926050"/>
            <a:chExt cx="11412141" cy="577215"/>
          </a:xfrm>
        </p:grpSpPr>
        <p:sp>
          <p:nvSpPr>
            <p:cNvPr id="9" name="Shape 243">
              <a:extLst>
                <a:ext uri="{FF2B5EF4-FFF2-40B4-BE49-F238E27FC236}">
                  <a16:creationId xmlns:a16="http://schemas.microsoft.com/office/drawing/2014/main" id="{CC55F563-C0A8-9745-98D3-5D68505F7EF1}"/>
                </a:ext>
              </a:extLst>
            </p:cNvPr>
            <p:cNvSpPr/>
            <p:nvPr/>
          </p:nvSpPr>
          <p:spPr>
            <a:xfrm>
              <a:off x="-2677723" y="3926051"/>
              <a:ext cx="11412141" cy="577214"/>
            </a:xfrm>
            <a:custGeom>
              <a:avLst/>
              <a:gdLst/>
              <a:ahLst/>
              <a:cxnLst/>
              <a:rect l="0" t="0" r="0" b="0"/>
              <a:pathLst>
                <a:path w="18259425" h="923542" extrusionOk="0">
                  <a:moveTo>
                    <a:pt x="0" y="0"/>
                  </a:moveTo>
                  <a:lnTo>
                    <a:pt x="18259425" y="0"/>
                  </a:lnTo>
                  <a:lnTo>
                    <a:pt x="17820167" y="923542"/>
                  </a:lnTo>
                  <a:lnTo>
                    <a:pt x="0" y="923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244">
              <a:extLst>
                <a:ext uri="{FF2B5EF4-FFF2-40B4-BE49-F238E27FC236}">
                  <a16:creationId xmlns:a16="http://schemas.microsoft.com/office/drawing/2014/main" id="{9EA17E99-046F-284A-AC8A-DCE2C02EDFD1}"/>
                </a:ext>
              </a:extLst>
            </p:cNvPr>
            <p:cNvSpPr txBox="1"/>
            <p:nvPr/>
          </p:nvSpPr>
          <p:spPr>
            <a:xfrm>
              <a:off x="138725" y="3926050"/>
              <a:ext cx="82389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Inside is good and outside is bad.</a:t>
              </a:r>
              <a:endParaRPr sz="30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38">
            <a:extLst>
              <a:ext uri="{FF2B5EF4-FFF2-40B4-BE49-F238E27FC236}">
                <a16:creationId xmlns:a16="http://schemas.microsoft.com/office/drawing/2014/main" id="{D113EE89-5FEC-CD44-ACB9-8920987A95BB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242">
            <a:extLst>
              <a:ext uri="{FF2B5EF4-FFF2-40B4-BE49-F238E27FC236}">
                <a16:creationId xmlns:a16="http://schemas.microsoft.com/office/drawing/2014/main" id="{AB584364-6914-544E-98EA-91EDD6B662DB}"/>
              </a:ext>
            </a:extLst>
          </p:cNvPr>
          <p:cNvGrpSpPr/>
          <p:nvPr/>
        </p:nvGrpSpPr>
        <p:grpSpPr>
          <a:xfrm>
            <a:off x="-2677723" y="4233033"/>
            <a:ext cx="11412141" cy="577215"/>
            <a:chOff x="-2677723" y="3926050"/>
            <a:chExt cx="11412141" cy="577215"/>
          </a:xfrm>
        </p:grpSpPr>
        <p:sp>
          <p:nvSpPr>
            <p:cNvPr id="9" name="Shape 243">
              <a:extLst>
                <a:ext uri="{FF2B5EF4-FFF2-40B4-BE49-F238E27FC236}">
                  <a16:creationId xmlns:a16="http://schemas.microsoft.com/office/drawing/2014/main" id="{CC55F563-C0A8-9745-98D3-5D68505F7EF1}"/>
                </a:ext>
              </a:extLst>
            </p:cNvPr>
            <p:cNvSpPr/>
            <p:nvPr/>
          </p:nvSpPr>
          <p:spPr>
            <a:xfrm>
              <a:off x="-2677723" y="3926051"/>
              <a:ext cx="11412141" cy="577214"/>
            </a:xfrm>
            <a:custGeom>
              <a:avLst/>
              <a:gdLst/>
              <a:ahLst/>
              <a:cxnLst/>
              <a:rect l="0" t="0" r="0" b="0"/>
              <a:pathLst>
                <a:path w="18259425" h="923542" extrusionOk="0">
                  <a:moveTo>
                    <a:pt x="0" y="0"/>
                  </a:moveTo>
                  <a:lnTo>
                    <a:pt x="18259425" y="0"/>
                  </a:lnTo>
                  <a:lnTo>
                    <a:pt x="17820167" y="923542"/>
                  </a:lnTo>
                  <a:lnTo>
                    <a:pt x="0" y="923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244">
              <a:extLst>
                <a:ext uri="{FF2B5EF4-FFF2-40B4-BE49-F238E27FC236}">
                  <a16:creationId xmlns:a16="http://schemas.microsoft.com/office/drawing/2014/main" id="{9EA17E99-046F-284A-AC8A-DCE2C02EDFD1}"/>
                </a:ext>
              </a:extLst>
            </p:cNvPr>
            <p:cNvSpPr txBox="1"/>
            <p:nvPr/>
          </p:nvSpPr>
          <p:spPr>
            <a:xfrm>
              <a:off x="138725" y="3926050"/>
              <a:ext cx="82389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 have models for this.</a:t>
              </a:r>
              <a:endParaRPr sz="30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07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16558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1463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1389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0196BD87-F3A6-F141-B60A-E444A47895DC}"/>
              </a:ext>
            </a:extLst>
          </p:cNvPr>
          <p:cNvSpPr/>
          <p:nvPr/>
        </p:nvSpPr>
        <p:spPr>
          <a:xfrm>
            <a:off x="4097498" y="2082741"/>
            <a:ext cx="563630" cy="262515"/>
          </a:xfrm>
          <a:prstGeom prst="leftArrow">
            <a:avLst/>
          </a:prstGeom>
          <a:solidFill>
            <a:srgbClr val="FF0000"/>
          </a:soli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6926935-6250-4F4D-B695-C72348C9FD93}"/>
              </a:ext>
            </a:extLst>
          </p:cNvPr>
          <p:cNvSpPr txBox="1"/>
          <p:nvPr/>
        </p:nvSpPr>
        <p:spPr>
          <a:xfrm>
            <a:off x="4711065" y="1903809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Kind of looks like</a:t>
            </a:r>
          </a:p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Draw Bridge…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m&amp;e.png">
            <a:extLst>
              <a:ext uri="{FF2B5EF4-FFF2-40B4-BE49-F238E27FC236}">
                <a16:creationId xmlns:a16="http://schemas.microsoft.com/office/drawing/2014/main" id="{F5817155-0963-1543-928F-EDC2F4AFC5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91" name="Text Box 14">
            <a:extLst>
              <a:ext uri="{FF2B5EF4-FFF2-40B4-BE49-F238E27FC236}">
                <a16:creationId xmlns:a16="http://schemas.microsoft.com/office/drawing/2014/main" id="{34087BB3-71F8-1F43-924A-A2D27636A8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2045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492626" y="1801368"/>
            <a:ext cx="962073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D76A783-895D-044C-9599-4BDACB7871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126" y="1955222"/>
            <a:ext cx="604190" cy="408236"/>
          </a:xfrm>
          <a:prstGeom prst="rect">
            <a:avLst/>
          </a:prstGeom>
        </p:spPr>
      </p:pic>
      <p:sp>
        <p:nvSpPr>
          <p:cNvPr id="103" name="Text Box 22">
            <a:extLst>
              <a:ext uri="{FF2B5EF4-FFF2-40B4-BE49-F238E27FC236}">
                <a16:creationId xmlns:a16="http://schemas.microsoft.com/office/drawing/2014/main" id="{9835DF17-4403-2048-BC10-A63387AAE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626" y="235443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82" name="Picture 81" descr="m&amp;e.png">
            <a:extLst>
              <a:ext uri="{FF2B5EF4-FFF2-40B4-BE49-F238E27FC236}">
                <a16:creationId xmlns:a16="http://schemas.microsoft.com/office/drawing/2014/main" id="{F024CE8E-B4DA-2E45-BBF1-3D4D46FD68F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260D5E39-2EAC-9C42-82A8-575632F0BE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8379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B62BD-DFC2-464C-82AF-DB653494BF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4134"/>
            <a:ext cx="9144000" cy="6105524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8F6E3C6B-5BB5-4142-9E2C-8C3AB5EF307A}"/>
              </a:ext>
            </a:extLst>
          </p:cNvPr>
          <p:cNvSpPr/>
          <p:nvPr/>
        </p:nvSpPr>
        <p:spPr>
          <a:xfrm>
            <a:off x="-7137779" y="5143500"/>
            <a:ext cx="6905767" cy="99628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AFB8B9-33D6-324A-901A-6F1D35203EE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937C18CD-78AE-AD48-AB3D-21CEE1606C19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41274E-B9DE-4F43-AFE2-C0E5A3E6C09F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Wildly successful products spark business ecosystems.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B19199-2EAE-D446-961E-FB162163A9EA}"/>
              </a:ext>
            </a:extLst>
          </p:cNvPr>
          <p:cNvGrpSpPr/>
          <p:nvPr/>
        </p:nvGrpSpPr>
        <p:grpSpPr>
          <a:xfrm>
            <a:off x="1776496" y="4085231"/>
            <a:ext cx="9280465" cy="832516"/>
            <a:chOff x="1776496" y="4208063"/>
            <a:chExt cx="9280465" cy="832516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B3D5C9F-1124-794A-9C0B-80E4529331BB}"/>
                </a:ext>
              </a:extLst>
            </p:cNvPr>
            <p:cNvSpPr/>
            <p:nvPr/>
          </p:nvSpPr>
          <p:spPr>
            <a:xfrm>
              <a:off x="1776496" y="4208063"/>
              <a:ext cx="7790586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0F13AE-FEA3-F64E-8AE1-69187E6EFBC9}"/>
                </a:ext>
              </a:extLst>
            </p:cNvPr>
            <p:cNvSpPr txBox="1"/>
            <p:nvPr/>
          </p:nvSpPr>
          <p:spPr>
            <a:xfrm>
              <a:off x="2445224" y="4344541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ecosystems reinforce architectures.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85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492626" y="1801368"/>
            <a:ext cx="962073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D76A783-895D-044C-9599-4BDACB7871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126" y="1955222"/>
            <a:ext cx="604190" cy="408236"/>
          </a:xfrm>
          <a:prstGeom prst="rect">
            <a:avLst/>
          </a:prstGeom>
        </p:spPr>
      </p:pic>
      <p:sp>
        <p:nvSpPr>
          <p:cNvPr id="103" name="Text Box 22">
            <a:extLst>
              <a:ext uri="{FF2B5EF4-FFF2-40B4-BE49-F238E27FC236}">
                <a16:creationId xmlns:a16="http://schemas.microsoft.com/office/drawing/2014/main" id="{9835DF17-4403-2048-BC10-A63387AAE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626" y="235443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82" name="Picture 81" descr="m&amp;e.png">
            <a:extLst>
              <a:ext uri="{FF2B5EF4-FFF2-40B4-BE49-F238E27FC236}">
                <a16:creationId xmlns:a16="http://schemas.microsoft.com/office/drawing/2014/main" id="{A33C24AE-3821-2441-AA04-0B92D366BE1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8623536B-B4BE-D04A-999C-35C174553B4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92798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</p:spTree>
    <p:extLst>
      <p:ext uri="{BB962C8B-B14F-4D97-AF65-F5344CB8AC3E}">
        <p14:creationId xmlns:p14="http://schemas.microsoft.com/office/powerpoint/2010/main" val="3138035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492626" y="1801368"/>
            <a:ext cx="962073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D76A783-895D-044C-9599-4BDACB7871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126" y="1955222"/>
            <a:ext cx="604190" cy="408236"/>
          </a:xfrm>
          <a:prstGeom prst="rect">
            <a:avLst/>
          </a:prstGeom>
        </p:spPr>
      </p:pic>
      <p:sp>
        <p:nvSpPr>
          <p:cNvPr id="103" name="Text Box 22">
            <a:extLst>
              <a:ext uri="{FF2B5EF4-FFF2-40B4-BE49-F238E27FC236}">
                <a16:creationId xmlns:a16="http://schemas.microsoft.com/office/drawing/2014/main" id="{9835DF17-4403-2048-BC10-A63387AAE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626" y="235443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8882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595282" y="1801368"/>
            <a:ext cx="1859418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7A4800-39AD-7847-89F7-3535F38743EB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C6FE88D-D79B-0A4E-A453-6F8644D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101" name="Text Box 22">
              <a:extLst>
                <a:ext uri="{FF2B5EF4-FFF2-40B4-BE49-F238E27FC236}">
                  <a16:creationId xmlns:a16="http://schemas.microsoft.com/office/drawing/2014/main" id="{08399D13-D858-BB43-8C66-AD24CD7D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0BE72D-6A3B-D149-90A0-8E14DD58B03A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4" name="Text Box 22">
              <a:extLst>
                <a:ext uri="{FF2B5EF4-FFF2-40B4-BE49-F238E27FC236}">
                  <a16:creationId xmlns:a16="http://schemas.microsoft.com/office/drawing/2014/main" id="{1350DD41-B113-B547-8F2E-7C41DDF3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3E1B49-B382-F942-9146-304CF8014B68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313E48B-B4E9-DE4C-BCBA-26072473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pic>
        <p:nvPicPr>
          <p:cNvPr id="107" name="Picture 106" descr="m&amp;e.png">
            <a:extLst>
              <a:ext uri="{FF2B5EF4-FFF2-40B4-BE49-F238E27FC236}">
                <a16:creationId xmlns:a16="http://schemas.microsoft.com/office/drawing/2014/main" id="{D04C1553-2589-D84C-9ADA-EAF7F8E05A0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08" name="Text Box 14">
            <a:extLst>
              <a:ext uri="{FF2B5EF4-FFF2-40B4-BE49-F238E27FC236}">
                <a16:creationId xmlns:a16="http://schemas.microsoft.com/office/drawing/2014/main" id="{4AC080BA-E027-6542-9EC1-F1A1E688B3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07544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595281" y="1801368"/>
            <a:ext cx="2622177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7A4800-39AD-7847-89F7-3535F38743EB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C6FE88D-D79B-0A4E-A453-6F8644D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101" name="Text Box 22">
              <a:extLst>
                <a:ext uri="{FF2B5EF4-FFF2-40B4-BE49-F238E27FC236}">
                  <a16:creationId xmlns:a16="http://schemas.microsoft.com/office/drawing/2014/main" id="{08399D13-D858-BB43-8C66-AD24CD7D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0BE72D-6A3B-D149-90A0-8E14DD58B03A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4" name="Text Box 22">
              <a:extLst>
                <a:ext uri="{FF2B5EF4-FFF2-40B4-BE49-F238E27FC236}">
                  <a16:creationId xmlns:a16="http://schemas.microsoft.com/office/drawing/2014/main" id="{1350DD41-B113-B547-8F2E-7C41DDF3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3E1B49-B382-F942-9146-304CF8014B68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313E48B-B4E9-DE4C-BCBA-26072473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56149F-BEE9-1F45-A486-461A4FC72B6F}"/>
              </a:ext>
            </a:extLst>
          </p:cNvPr>
          <p:cNvGrpSpPr/>
          <p:nvPr/>
        </p:nvGrpSpPr>
        <p:grpSpPr>
          <a:xfrm>
            <a:off x="4592518" y="1941396"/>
            <a:ext cx="448834" cy="654833"/>
            <a:chOff x="6219606" y="1941396"/>
            <a:chExt cx="448834" cy="654833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B77DE-B1B0-1245-BE1F-D4014CDE0ECC}"/>
                </a:ext>
              </a:extLst>
            </p:cNvPr>
            <p:cNvSpPr/>
            <p:nvPr/>
          </p:nvSpPr>
          <p:spPr>
            <a:xfrm>
              <a:off x="6300617" y="2144309"/>
              <a:ext cx="284911" cy="48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22AD8E7-B836-504E-AE77-FA54ABB611BC}"/>
                </a:ext>
              </a:extLst>
            </p:cNvPr>
            <p:cNvSpPr/>
            <p:nvPr/>
          </p:nvSpPr>
          <p:spPr>
            <a:xfrm>
              <a:off x="6319050" y="2224315"/>
              <a:ext cx="249672" cy="468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DBA178-F02E-F14D-AEBB-C6C5EFB1ADA1}"/>
                </a:ext>
              </a:extLst>
            </p:cNvPr>
            <p:cNvSpPr/>
            <p:nvPr/>
          </p:nvSpPr>
          <p:spPr>
            <a:xfrm>
              <a:off x="6474673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11A0450-25ED-0447-97EB-BA2F4B417A05}"/>
                </a:ext>
              </a:extLst>
            </p:cNvPr>
            <p:cNvSpPr/>
            <p:nvPr/>
          </p:nvSpPr>
          <p:spPr>
            <a:xfrm>
              <a:off x="6346917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EE1A0D7-EE72-8647-A8A6-0542206A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4192" y="1941396"/>
              <a:ext cx="444248" cy="444248"/>
            </a:xfrm>
            <a:prstGeom prst="rect">
              <a:avLst/>
            </a:prstGeom>
          </p:spPr>
        </p:pic>
        <p:sp>
          <p:nvSpPr>
            <p:cNvPr id="112" name="&quot;No&quot; Symbol 111">
              <a:extLst>
                <a:ext uri="{FF2B5EF4-FFF2-40B4-BE49-F238E27FC236}">
                  <a16:creationId xmlns:a16="http://schemas.microsoft.com/office/drawing/2014/main" id="{9B3031D8-9093-E741-8BAC-D610A35F48DA}"/>
                </a:ext>
              </a:extLst>
            </p:cNvPr>
            <p:cNvSpPr/>
            <p:nvPr/>
          </p:nvSpPr>
          <p:spPr>
            <a:xfrm>
              <a:off x="6219606" y="1957871"/>
              <a:ext cx="441300" cy="442008"/>
            </a:xfrm>
            <a:prstGeom prst="noSmoking">
              <a:avLst>
                <a:gd name="adj" fmla="val 873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Text Box 22">
              <a:extLst>
                <a:ext uri="{FF2B5EF4-FFF2-40B4-BE49-F238E27FC236}">
                  <a16:creationId xmlns:a16="http://schemas.microsoft.com/office/drawing/2014/main" id="{7D8542B8-4B17-1E40-999C-B0AC2DEAF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56" y="2350008"/>
              <a:ext cx="4233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IPS</a:t>
              </a:r>
            </a:p>
          </p:txBody>
        </p:sp>
      </p:grpSp>
      <p:pic>
        <p:nvPicPr>
          <p:cNvPr id="114" name="Picture 113" descr="m&amp;e.png">
            <a:extLst>
              <a:ext uri="{FF2B5EF4-FFF2-40B4-BE49-F238E27FC236}">
                <a16:creationId xmlns:a16="http://schemas.microsoft.com/office/drawing/2014/main" id="{8912AABE-F9D8-CC49-9042-41126808C88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15" name="Text Box 14">
            <a:extLst>
              <a:ext uri="{FF2B5EF4-FFF2-40B4-BE49-F238E27FC236}">
                <a16:creationId xmlns:a16="http://schemas.microsoft.com/office/drawing/2014/main" id="{DD093D8C-DCEF-F643-A56A-C5266FF06F1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415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1869141" y="1801368"/>
            <a:ext cx="3348317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7A4800-39AD-7847-89F7-3535F38743EB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C6FE88D-D79B-0A4E-A453-6F8644D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101" name="Text Box 22">
              <a:extLst>
                <a:ext uri="{FF2B5EF4-FFF2-40B4-BE49-F238E27FC236}">
                  <a16:creationId xmlns:a16="http://schemas.microsoft.com/office/drawing/2014/main" id="{08399D13-D858-BB43-8C66-AD24CD7D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0BE72D-6A3B-D149-90A0-8E14DD58B03A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4" name="Text Box 22">
              <a:extLst>
                <a:ext uri="{FF2B5EF4-FFF2-40B4-BE49-F238E27FC236}">
                  <a16:creationId xmlns:a16="http://schemas.microsoft.com/office/drawing/2014/main" id="{1350DD41-B113-B547-8F2E-7C41DDF3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3E1B49-B382-F942-9146-304CF8014B68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313E48B-B4E9-DE4C-BCBA-26072473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56149F-BEE9-1F45-A486-461A4FC72B6F}"/>
              </a:ext>
            </a:extLst>
          </p:cNvPr>
          <p:cNvGrpSpPr/>
          <p:nvPr/>
        </p:nvGrpSpPr>
        <p:grpSpPr>
          <a:xfrm>
            <a:off x="4592518" y="1941396"/>
            <a:ext cx="448834" cy="654833"/>
            <a:chOff x="6219606" y="1941396"/>
            <a:chExt cx="448834" cy="654833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B77DE-B1B0-1245-BE1F-D4014CDE0ECC}"/>
                </a:ext>
              </a:extLst>
            </p:cNvPr>
            <p:cNvSpPr/>
            <p:nvPr/>
          </p:nvSpPr>
          <p:spPr>
            <a:xfrm>
              <a:off x="6300617" y="2144309"/>
              <a:ext cx="284911" cy="48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22AD8E7-B836-504E-AE77-FA54ABB611BC}"/>
                </a:ext>
              </a:extLst>
            </p:cNvPr>
            <p:cNvSpPr/>
            <p:nvPr/>
          </p:nvSpPr>
          <p:spPr>
            <a:xfrm>
              <a:off x="6319050" y="2224315"/>
              <a:ext cx="249672" cy="468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DBA178-F02E-F14D-AEBB-C6C5EFB1ADA1}"/>
                </a:ext>
              </a:extLst>
            </p:cNvPr>
            <p:cNvSpPr/>
            <p:nvPr/>
          </p:nvSpPr>
          <p:spPr>
            <a:xfrm>
              <a:off x="6474673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11A0450-25ED-0447-97EB-BA2F4B417A05}"/>
                </a:ext>
              </a:extLst>
            </p:cNvPr>
            <p:cNvSpPr/>
            <p:nvPr/>
          </p:nvSpPr>
          <p:spPr>
            <a:xfrm>
              <a:off x="6346917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EE1A0D7-EE72-8647-A8A6-0542206A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4192" y="1941396"/>
              <a:ext cx="444248" cy="444248"/>
            </a:xfrm>
            <a:prstGeom prst="rect">
              <a:avLst/>
            </a:prstGeom>
          </p:spPr>
        </p:pic>
        <p:sp>
          <p:nvSpPr>
            <p:cNvPr id="112" name="&quot;No&quot; Symbol 111">
              <a:extLst>
                <a:ext uri="{FF2B5EF4-FFF2-40B4-BE49-F238E27FC236}">
                  <a16:creationId xmlns:a16="http://schemas.microsoft.com/office/drawing/2014/main" id="{9B3031D8-9093-E741-8BAC-D610A35F48DA}"/>
                </a:ext>
              </a:extLst>
            </p:cNvPr>
            <p:cNvSpPr/>
            <p:nvPr/>
          </p:nvSpPr>
          <p:spPr>
            <a:xfrm>
              <a:off x="6219606" y="1957871"/>
              <a:ext cx="441300" cy="442008"/>
            </a:xfrm>
            <a:prstGeom prst="noSmoking">
              <a:avLst>
                <a:gd name="adj" fmla="val 873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Text Box 22">
              <a:extLst>
                <a:ext uri="{FF2B5EF4-FFF2-40B4-BE49-F238E27FC236}">
                  <a16:creationId xmlns:a16="http://schemas.microsoft.com/office/drawing/2014/main" id="{7D8542B8-4B17-1E40-999C-B0AC2DEAF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56" y="2350008"/>
              <a:ext cx="4233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IPS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269A94D-6288-164C-A1E4-8DD48F5AFBCB}"/>
              </a:ext>
            </a:extLst>
          </p:cNvPr>
          <p:cNvGrpSpPr/>
          <p:nvPr/>
        </p:nvGrpSpPr>
        <p:grpSpPr>
          <a:xfrm>
            <a:off x="2114332" y="1980981"/>
            <a:ext cx="414872" cy="615248"/>
            <a:chOff x="5572833" y="1980981"/>
            <a:chExt cx="414872" cy="61524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6747E81A-9A47-1A42-BACC-5A8ADE573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9883" y="1980981"/>
              <a:ext cx="397822" cy="379028"/>
            </a:xfrm>
            <a:prstGeom prst="rect">
              <a:avLst/>
            </a:prstGeom>
          </p:spPr>
        </p:pic>
        <p:sp>
          <p:nvSpPr>
            <p:cNvPr id="116" name="Text Box 22">
              <a:extLst>
                <a:ext uri="{FF2B5EF4-FFF2-40B4-BE49-F238E27FC236}">
                  <a16:creationId xmlns:a16="http://schemas.microsoft.com/office/drawing/2014/main" id="{052DE003-DF66-D140-8081-2F7E607DD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2833" y="2350008"/>
              <a:ext cx="39734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DLP</a:t>
              </a:r>
            </a:p>
          </p:txBody>
        </p:sp>
      </p:grpSp>
      <p:pic>
        <p:nvPicPr>
          <p:cNvPr id="117" name="Picture 116" descr="m&amp;e.png">
            <a:extLst>
              <a:ext uri="{FF2B5EF4-FFF2-40B4-BE49-F238E27FC236}">
                <a16:creationId xmlns:a16="http://schemas.microsoft.com/office/drawing/2014/main" id="{8BD20769-90CA-DE4C-A328-5650DF6F2B8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18" name="Text Box 14">
            <a:extLst>
              <a:ext uri="{FF2B5EF4-FFF2-40B4-BE49-F238E27FC236}">
                <a16:creationId xmlns:a16="http://schemas.microsoft.com/office/drawing/2014/main" id="{D5559125-B4E7-8146-B94F-85D4BBC1E4B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03771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1869141" y="1801368"/>
            <a:ext cx="4329953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7A4800-39AD-7847-89F7-3535F38743EB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C6FE88D-D79B-0A4E-A453-6F8644D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101" name="Text Box 22">
              <a:extLst>
                <a:ext uri="{FF2B5EF4-FFF2-40B4-BE49-F238E27FC236}">
                  <a16:creationId xmlns:a16="http://schemas.microsoft.com/office/drawing/2014/main" id="{08399D13-D858-BB43-8C66-AD24CD7D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0BE72D-6A3B-D149-90A0-8E14DD58B03A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4" name="Text Box 22">
              <a:extLst>
                <a:ext uri="{FF2B5EF4-FFF2-40B4-BE49-F238E27FC236}">
                  <a16:creationId xmlns:a16="http://schemas.microsoft.com/office/drawing/2014/main" id="{1350DD41-B113-B547-8F2E-7C41DDF3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3E1B49-B382-F942-9146-304CF8014B68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313E48B-B4E9-DE4C-BCBA-26072473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56149F-BEE9-1F45-A486-461A4FC72B6F}"/>
              </a:ext>
            </a:extLst>
          </p:cNvPr>
          <p:cNvGrpSpPr/>
          <p:nvPr/>
        </p:nvGrpSpPr>
        <p:grpSpPr>
          <a:xfrm>
            <a:off x="4592518" y="1941396"/>
            <a:ext cx="448834" cy="654833"/>
            <a:chOff x="6219606" y="1941396"/>
            <a:chExt cx="448834" cy="654833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B77DE-B1B0-1245-BE1F-D4014CDE0ECC}"/>
                </a:ext>
              </a:extLst>
            </p:cNvPr>
            <p:cNvSpPr/>
            <p:nvPr/>
          </p:nvSpPr>
          <p:spPr>
            <a:xfrm>
              <a:off x="6300617" y="2144309"/>
              <a:ext cx="284911" cy="48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22AD8E7-B836-504E-AE77-FA54ABB611BC}"/>
                </a:ext>
              </a:extLst>
            </p:cNvPr>
            <p:cNvSpPr/>
            <p:nvPr/>
          </p:nvSpPr>
          <p:spPr>
            <a:xfrm>
              <a:off x="6319050" y="2224315"/>
              <a:ext cx="249672" cy="468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DBA178-F02E-F14D-AEBB-C6C5EFB1ADA1}"/>
                </a:ext>
              </a:extLst>
            </p:cNvPr>
            <p:cNvSpPr/>
            <p:nvPr/>
          </p:nvSpPr>
          <p:spPr>
            <a:xfrm>
              <a:off x="6474673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11A0450-25ED-0447-97EB-BA2F4B417A05}"/>
                </a:ext>
              </a:extLst>
            </p:cNvPr>
            <p:cNvSpPr/>
            <p:nvPr/>
          </p:nvSpPr>
          <p:spPr>
            <a:xfrm>
              <a:off x="6346917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EE1A0D7-EE72-8647-A8A6-0542206A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4192" y="1941396"/>
              <a:ext cx="444248" cy="444248"/>
            </a:xfrm>
            <a:prstGeom prst="rect">
              <a:avLst/>
            </a:prstGeom>
          </p:spPr>
        </p:pic>
        <p:sp>
          <p:nvSpPr>
            <p:cNvPr id="112" name="&quot;No&quot; Symbol 111">
              <a:extLst>
                <a:ext uri="{FF2B5EF4-FFF2-40B4-BE49-F238E27FC236}">
                  <a16:creationId xmlns:a16="http://schemas.microsoft.com/office/drawing/2014/main" id="{9B3031D8-9093-E741-8BAC-D610A35F48DA}"/>
                </a:ext>
              </a:extLst>
            </p:cNvPr>
            <p:cNvSpPr/>
            <p:nvPr/>
          </p:nvSpPr>
          <p:spPr>
            <a:xfrm>
              <a:off x="6219606" y="1957871"/>
              <a:ext cx="441300" cy="442008"/>
            </a:xfrm>
            <a:prstGeom prst="noSmoking">
              <a:avLst>
                <a:gd name="adj" fmla="val 873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Text Box 22">
              <a:extLst>
                <a:ext uri="{FF2B5EF4-FFF2-40B4-BE49-F238E27FC236}">
                  <a16:creationId xmlns:a16="http://schemas.microsoft.com/office/drawing/2014/main" id="{7D8542B8-4B17-1E40-999C-B0AC2DEAF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56" y="2350008"/>
              <a:ext cx="4233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IPS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269A94D-6288-164C-A1E4-8DD48F5AFBCB}"/>
              </a:ext>
            </a:extLst>
          </p:cNvPr>
          <p:cNvGrpSpPr/>
          <p:nvPr/>
        </p:nvGrpSpPr>
        <p:grpSpPr>
          <a:xfrm>
            <a:off x="2114332" y="1980981"/>
            <a:ext cx="414872" cy="615248"/>
            <a:chOff x="5572833" y="1980981"/>
            <a:chExt cx="414872" cy="61524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6747E81A-9A47-1A42-BACC-5A8ADE573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9883" y="1980981"/>
              <a:ext cx="397822" cy="379028"/>
            </a:xfrm>
            <a:prstGeom prst="rect">
              <a:avLst/>
            </a:prstGeom>
          </p:spPr>
        </p:pic>
        <p:sp>
          <p:nvSpPr>
            <p:cNvPr id="116" name="Text Box 22">
              <a:extLst>
                <a:ext uri="{FF2B5EF4-FFF2-40B4-BE49-F238E27FC236}">
                  <a16:creationId xmlns:a16="http://schemas.microsoft.com/office/drawing/2014/main" id="{052DE003-DF66-D140-8081-2F7E607DD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2833" y="2350008"/>
              <a:ext cx="39734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DLP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A245746-DEB4-594C-BAF1-493C579B1FA0}"/>
              </a:ext>
            </a:extLst>
          </p:cNvPr>
          <p:cNvGrpSpPr/>
          <p:nvPr/>
        </p:nvGrpSpPr>
        <p:grpSpPr>
          <a:xfrm>
            <a:off x="5174583" y="1950631"/>
            <a:ext cx="977687" cy="645598"/>
            <a:chOff x="4449049" y="1950631"/>
            <a:chExt cx="977687" cy="64559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E30C3C7-5C73-6C46-90A5-DF73AC03A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3772" y="1950631"/>
              <a:ext cx="547647" cy="420113"/>
            </a:xfrm>
            <a:prstGeom prst="rect">
              <a:avLst/>
            </a:prstGeom>
          </p:spPr>
        </p:pic>
        <p:sp>
          <p:nvSpPr>
            <p:cNvPr id="119" name="Text Box 22">
              <a:extLst>
                <a:ext uri="{FF2B5EF4-FFF2-40B4-BE49-F238E27FC236}">
                  <a16:creationId xmlns:a16="http://schemas.microsoft.com/office/drawing/2014/main" id="{C43D4678-699C-B34B-924C-D901880E8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049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Email Gateway</a:t>
              </a:r>
            </a:p>
          </p:txBody>
        </p:sp>
      </p:grpSp>
      <p:pic>
        <p:nvPicPr>
          <p:cNvPr id="120" name="Picture 119" descr="m&amp;e.png">
            <a:extLst>
              <a:ext uri="{FF2B5EF4-FFF2-40B4-BE49-F238E27FC236}">
                <a16:creationId xmlns:a16="http://schemas.microsoft.com/office/drawing/2014/main" id="{DDCCAF16-19C9-5D43-BC83-7FB87813DFC2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21" name="Text Box 14">
            <a:extLst>
              <a:ext uri="{FF2B5EF4-FFF2-40B4-BE49-F238E27FC236}">
                <a16:creationId xmlns:a16="http://schemas.microsoft.com/office/drawing/2014/main" id="{B74B2CBF-1DBC-9A4E-8611-1AA37DE7B4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8557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1118527" y="1801368"/>
            <a:ext cx="5080568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7A4800-39AD-7847-89F7-3535F38743EB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C6FE88D-D79B-0A4E-A453-6F8644D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101" name="Text Box 22">
              <a:extLst>
                <a:ext uri="{FF2B5EF4-FFF2-40B4-BE49-F238E27FC236}">
                  <a16:creationId xmlns:a16="http://schemas.microsoft.com/office/drawing/2014/main" id="{08399D13-D858-BB43-8C66-AD24CD7D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0BE72D-6A3B-D149-90A0-8E14DD58B03A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4" name="Text Box 22">
              <a:extLst>
                <a:ext uri="{FF2B5EF4-FFF2-40B4-BE49-F238E27FC236}">
                  <a16:creationId xmlns:a16="http://schemas.microsoft.com/office/drawing/2014/main" id="{1350DD41-B113-B547-8F2E-7C41DDF3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3E1B49-B382-F942-9146-304CF8014B68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313E48B-B4E9-DE4C-BCBA-26072473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56149F-BEE9-1F45-A486-461A4FC72B6F}"/>
              </a:ext>
            </a:extLst>
          </p:cNvPr>
          <p:cNvGrpSpPr/>
          <p:nvPr/>
        </p:nvGrpSpPr>
        <p:grpSpPr>
          <a:xfrm>
            <a:off x="4592518" y="1941396"/>
            <a:ext cx="448834" cy="654833"/>
            <a:chOff x="6219606" y="1941396"/>
            <a:chExt cx="448834" cy="654833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B77DE-B1B0-1245-BE1F-D4014CDE0ECC}"/>
                </a:ext>
              </a:extLst>
            </p:cNvPr>
            <p:cNvSpPr/>
            <p:nvPr/>
          </p:nvSpPr>
          <p:spPr>
            <a:xfrm>
              <a:off x="6300617" y="2144309"/>
              <a:ext cx="284911" cy="48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22AD8E7-B836-504E-AE77-FA54ABB611BC}"/>
                </a:ext>
              </a:extLst>
            </p:cNvPr>
            <p:cNvSpPr/>
            <p:nvPr/>
          </p:nvSpPr>
          <p:spPr>
            <a:xfrm>
              <a:off x="6319050" y="2224315"/>
              <a:ext cx="249672" cy="468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DBA178-F02E-F14D-AEBB-C6C5EFB1ADA1}"/>
                </a:ext>
              </a:extLst>
            </p:cNvPr>
            <p:cNvSpPr/>
            <p:nvPr/>
          </p:nvSpPr>
          <p:spPr>
            <a:xfrm>
              <a:off x="6474673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11A0450-25ED-0447-97EB-BA2F4B417A05}"/>
                </a:ext>
              </a:extLst>
            </p:cNvPr>
            <p:cNvSpPr/>
            <p:nvPr/>
          </p:nvSpPr>
          <p:spPr>
            <a:xfrm>
              <a:off x="6346917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EE1A0D7-EE72-8647-A8A6-0542206A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4192" y="1941396"/>
              <a:ext cx="444248" cy="444248"/>
            </a:xfrm>
            <a:prstGeom prst="rect">
              <a:avLst/>
            </a:prstGeom>
          </p:spPr>
        </p:pic>
        <p:sp>
          <p:nvSpPr>
            <p:cNvPr id="112" name="&quot;No&quot; Symbol 111">
              <a:extLst>
                <a:ext uri="{FF2B5EF4-FFF2-40B4-BE49-F238E27FC236}">
                  <a16:creationId xmlns:a16="http://schemas.microsoft.com/office/drawing/2014/main" id="{9B3031D8-9093-E741-8BAC-D610A35F48DA}"/>
                </a:ext>
              </a:extLst>
            </p:cNvPr>
            <p:cNvSpPr/>
            <p:nvPr/>
          </p:nvSpPr>
          <p:spPr>
            <a:xfrm>
              <a:off x="6219606" y="1957871"/>
              <a:ext cx="441300" cy="442008"/>
            </a:xfrm>
            <a:prstGeom prst="noSmoking">
              <a:avLst>
                <a:gd name="adj" fmla="val 873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Text Box 22">
              <a:extLst>
                <a:ext uri="{FF2B5EF4-FFF2-40B4-BE49-F238E27FC236}">
                  <a16:creationId xmlns:a16="http://schemas.microsoft.com/office/drawing/2014/main" id="{7D8542B8-4B17-1E40-999C-B0AC2DEAF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56" y="2350008"/>
              <a:ext cx="4233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IPS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269A94D-6288-164C-A1E4-8DD48F5AFBCB}"/>
              </a:ext>
            </a:extLst>
          </p:cNvPr>
          <p:cNvGrpSpPr/>
          <p:nvPr/>
        </p:nvGrpSpPr>
        <p:grpSpPr>
          <a:xfrm>
            <a:off x="2114332" y="1980981"/>
            <a:ext cx="414872" cy="615248"/>
            <a:chOff x="5572833" y="1980981"/>
            <a:chExt cx="414872" cy="61524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6747E81A-9A47-1A42-BACC-5A8ADE573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9883" y="1980981"/>
              <a:ext cx="397822" cy="379028"/>
            </a:xfrm>
            <a:prstGeom prst="rect">
              <a:avLst/>
            </a:prstGeom>
          </p:spPr>
        </p:pic>
        <p:sp>
          <p:nvSpPr>
            <p:cNvPr id="116" name="Text Box 22">
              <a:extLst>
                <a:ext uri="{FF2B5EF4-FFF2-40B4-BE49-F238E27FC236}">
                  <a16:creationId xmlns:a16="http://schemas.microsoft.com/office/drawing/2014/main" id="{052DE003-DF66-D140-8081-2F7E607DD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2833" y="2350008"/>
              <a:ext cx="39734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DLP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A245746-DEB4-594C-BAF1-493C579B1FA0}"/>
              </a:ext>
            </a:extLst>
          </p:cNvPr>
          <p:cNvGrpSpPr/>
          <p:nvPr/>
        </p:nvGrpSpPr>
        <p:grpSpPr>
          <a:xfrm>
            <a:off x="5174583" y="1950631"/>
            <a:ext cx="977687" cy="645598"/>
            <a:chOff x="4449049" y="1950631"/>
            <a:chExt cx="977687" cy="64559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E30C3C7-5C73-6C46-90A5-DF73AC03A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3772" y="1950631"/>
              <a:ext cx="547647" cy="420113"/>
            </a:xfrm>
            <a:prstGeom prst="rect">
              <a:avLst/>
            </a:prstGeom>
          </p:spPr>
        </p:pic>
        <p:sp>
          <p:nvSpPr>
            <p:cNvPr id="119" name="Text Box 22">
              <a:extLst>
                <a:ext uri="{FF2B5EF4-FFF2-40B4-BE49-F238E27FC236}">
                  <a16:creationId xmlns:a16="http://schemas.microsoft.com/office/drawing/2014/main" id="{C43D4678-699C-B34B-924C-D901880E8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049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Email Gateway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42E3D42-F032-2944-A088-182F6D2899CB}"/>
              </a:ext>
            </a:extLst>
          </p:cNvPr>
          <p:cNvGrpSpPr/>
          <p:nvPr/>
        </p:nvGrpSpPr>
        <p:grpSpPr>
          <a:xfrm>
            <a:off x="1339632" y="1920412"/>
            <a:ext cx="473117" cy="675817"/>
            <a:chOff x="1889966" y="1920412"/>
            <a:chExt cx="473117" cy="675817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D055D42-17BC-0444-8E5B-38010B35EC2D}"/>
                </a:ext>
              </a:extLst>
            </p:cNvPr>
            <p:cNvSpPr/>
            <p:nvPr/>
          </p:nvSpPr>
          <p:spPr>
            <a:xfrm>
              <a:off x="1938304" y="1936973"/>
              <a:ext cx="401043" cy="4264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CFC5E80-AAA9-EE4A-85F1-6646B23B2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9966" y="1920412"/>
              <a:ext cx="473117" cy="473117"/>
            </a:xfrm>
            <a:prstGeom prst="rect">
              <a:avLst/>
            </a:prstGeom>
          </p:spPr>
        </p:pic>
        <p:sp>
          <p:nvSpPr>
            <p:cNvPr id="123" name="Text Box 22">
              <a:extLst>
                <a:ext uri="{FF2B5EF4-FFF2-40B4-BE49-F238E27FC236}">
                  <a16:creationId xmlns:a16="http://schemas.microsoft.com/office/drawing/2014/main" id="{AB706760-C973-3A49-A174-56FDD98B8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3737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SWG</a:t>
              </a:r>
            </a:p>
          </p:txBody>
        </p:sp>
      </p:grpSp>
      <p:pic>
        <p:nvPicPr>
          <p:cNvPr id="124" name="Picture 123" descr="m&amp;e.png">
            <a:extLst>
              <a:ext uri="{FF2B5EF4-FFF2-40B4-BE49-F238E27FC236}">
                <a16:creationId xmlns:a16="http://schemas.microsoft.com/office/drawing/2014/main" id="{408EF674-F9B8-C741-871E-82D99DEAC28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25" name="Text Box 14">
            <a:extLst>
              <a:ext uri="{FF2B5EF4-FFF2-40B4-BE49-F238E27FC236}">
                <a16:creationId xmlns:a16="http://schemas.microsoft.com/office/drawing/2014/main" id="{27EC4510-479B-2F49-AF52-DE135DAA05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441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1124712" y="1801368"/>
            <a:ext cx="5824188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936014"/>
            <a:ext cx="5824188" cy="88343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125237"/>
            <a:ext cx="3636808" cy="86853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720191"/>
            <a:ext cx="229044" cy="46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3066411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594368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3040237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57323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3052763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588118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3050179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5807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303966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303376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59204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22330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5126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200470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73346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9453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8863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4691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125236"/>
            <a:ext cx="1845057" cy="888355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9961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9370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5199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785720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F15CF-5C98-824C-A197-C78F5E47EB32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2A3241-6C7E-0345-9639-B6A95329263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909287B1-6662-9141-A4DE-E192372BE56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7E1BC9BC-4121-0749-866D-8C46FA4B2E2C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687D9-C418-1341-8869-8DFEAD3C7A4E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8" name="Round Same Side Corner Rectangle 57">
            <a:extLst>
              <a:ext uri="{FF2B5EF4-FFF2-40B4-BE49-F238E27FC236}">
                <a16:creationId xmlns:a16="http://schemas.microsoft.com/office/drawing/2014/main" id="{5D201E6D-780D-3E4C-87EE-D5FC7BF4838B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C9626175-ED5D-024F-9028-70BD75228D53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8E1BC4-BFC1-184A-A092-9518723E2FBC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046465" y="651111"/>
            <a:ext cx="1533510" cy="96247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155046" y="60106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351406" y="642783"/>
            <a:ext cx="149323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454699" y="601806"/>
            <a:ext cx="1656767" cy="10398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492410" y="649172"/>
            <a:ext cx="1513196" cy="94972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074396" y="771933"/>
            <a:ext cx="1543290" cy="671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063642" y="771933"/>
            <a:ext cx="909415" cy="58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383955" y="805516"/>
            <a:ext cx="909415" cy="69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3870435" y="1373201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3870435" y="1511655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099479" y="1582399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8FBECE-FCE8-A146-917D-4BCF66C3E7B2}"/>
              </a:ext>
            </a:extLst>
          </p:cNvPr>
          <p:cNvSpPr txBox="1"/>
          <p:nvPr/>
        </p:nvSpPr>
        <p:spPr>
          <a:xfrm>
            <a:off x="7317322" y="10517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9EC293-15ED-5A41-A138-82DD3EA2F272}"/>
              </a:ext>
            </a:extLst>
          </p:cNvPr>
          <p:cNvSpPr txBox="1"/>
          <p:nvPr/>
        </p:nvSpPr>
        <p:spPr>
          <a:xfrm>
            <a:off x="7350815" y="12538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79" name="Round Same Side Corner Rectangle 78">
            <a:extLst>
              <a:ext uri="{FF2B5EF4-FFF2-40B4-BE49-F238E27FC236}">
                <a16:creationId xmlns:a16="http://schemas.microsoft.com/office/drawing/2014/main" id="{B0EFCD4B-7DB6-4342-A128-43F019CB9F31}"/>
              </a:ext>
            </a:extLst>
          </p:cNvPr>
          <p:cNvSpPr/>
          <p:nvPr/>
        </p:nvSpPr>
        <p:spPr>
          <a:xfrm rot="10800000">
            <a:off x="7830703" y="469143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A76FD3BB-E593-C241-B481-827E0762893F}"/>
              </a:ext>
            </a:extLst>
          </p:cNvPr>
          <p:cNvSpPr/>
          <p:nvPr/>
        </p:nvSpPr>
        <p:spPr>
          <a:xfrm rot="10800000">
            <a:off x="7942319" y="713437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70307B-EA19-504A-A3E9-9AB9D2EB31A0}"/>
              </a:ext>
            </a:extLst>
          </p:cNvPr>
          <p:cNvSpPr txBox="1"/>
          <p:nvPr/>
        </p:nvSpPr>
        <p:spPr>
          <a:xfrm>
            <a:off x="7812954" y="41951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86" name="Round Same Side Corner Rectangle 85">
            <a:extLst>
              <a:ext uri="{FF2B5EF4-FFF2-40B4-BE49-F238E27FC236}">
                <a16:creationId xmlns:a16="http://schemas.microsoft.com/office/drawing/2014/main" id="{CA9FC654-FFF4-494C-B64D-8C8889F7DD3B}"/>
              </a:ext>
            </a:extLst>
          </p:cNvPr>
          <p:cNvSpPr/>
          <p:nvPr/>
        </p:nvSpPr>
        <p:spPr>
          <a:xfrm rot="10800000">
            <a:off x="7830703" y="1638867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 w="34925">
            <a:solidFill>
              <a:srgbClr val="DF4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275F8D79-6E3B-B04B-B5A3-9D4C5EC6A8F9}"/>
              </a:ext>
            </a:extLst>
          </p:cNvPr>
          <p:cNvSpPr/>
          <p:nvPr/>
        </p:nvSpPr>
        <p:spPr>
          <a:xfrm rot="10800000">
            <a:off x="7942319" y="188316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F9AC83-E7DA-9146-B783-8AC205F6E20E}"/>
              </a:ext>
            </a:extLst>
          </p:cNvPr>
          <p:cNvSpPr txBox="1"/>
          <p:nvPr/>
        </p:nvSpPr>
        <p:spPr>
          <a:xfrm>
            <a:off x="7812954" y="1589238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3BB327E-6A8A-C748-A4D4-E8026CF10C38}"/>
              </a:ext>
            </a:extLst>
          </p:cNvPr>
          <p:cNvCxnSpPr>
            <a:cxnSpLocks/>
          </p:cNvCxnSpPr>
          <p:nvPr/>
        </p:nvCxnSpPr>
        <p:spPr>
          <a:xfrm>
            <a:off x="3012797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89B1740-0D2C-674A-908D-3C148E1A3E10}"/>
              </a:ext>
            </a:extLst>
          </p:cNvPr>
          <p:cNvCxnSpPr>
            <a:cxnSpLocks/>
          </p:cNvCxnSpPr>
          <p:nvPr/>
        </p:nvCxnSpPr>
        <p:spPr>
          <a:xfrm>
            <a:off x="5891142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F3A8BD-78AC-144D-851B-16CDAF377DCE}"/>
              </a:ext>
            </a:extLst>
          </p:cNvPr>
          <p:cNvCxnSpPr>
            <a:cxnSpLocks/>
          </p:cNvCxnSpPr>
          <p:nvPr/>
        </p:nvCxnSpPr>
        <p:spPr>
          <a:xfrm>
            <a:off x="6120186" y="3796601"/>
            <a:ext cx="0" cy="3566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7215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52924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pic>
        <p:nvPicPr>
          <p:cNvPr id="92" name="Picture 91" descr="enterprise.png">
            <a:extLst>
              <a:ext uri="{FF2B5EF4-FFF2-40B4-BE49-F238E27FC236}">
                <a16:creationId xmlns:a16="http://schemas.microsoft.com/office/drawing/2014/main" id="{5F150A15-8E81-104D-A128-3FD1A105CB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105018"/>
            <a:ext cx="518020" cy="518020"/>
          </a:xfrm>
          <a:prstGeom prst="rect">
            <a:avLst/>
          </a:prstGeom>
        </p:spPr>
      </p:pic>
      <p:sp>
        <p:nvSpPr>
          <p:cNvPr id="93" name="Text Box 22">
            <a:extLst>
              <a:ext uri="{FF2B5EF4-FFF2-40B4-BE49-F238E27FC236}">
                <a16:creationId xmlns:a16="http://schemas.microsoft.com/office/drawing/2014/main" id="{72176A3F-FE1A-2A4F-84E4-BBA0F2A3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6621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3879323" y="2653773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097498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3879323" y="2661263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electronic_retailer.png">
            <a:extLst>
              <a:ext uri="{FF2B5EF4-FFF2-40B4-BE49-F238E27FC236}">
                <a16:creationId xmlns:a16="http://schemas.microsoft.com/office/drawing/2014/main" id="{CB8017C4-2A71-CF4B-A650-334DFEB0F9D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825762"/>
            <a:ext cx="526677" cy="526677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FC2825C7-451F-BA45-BEFD-DCCD091F82B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326864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63AD45-A385-F447-BB22-F242721B4460}"/>
              </a:ext>
            </a:extLst>
          </p:cNvPr>
          <p:cNvGrpSpPr/>
          <p:nvPr/>
        </p:nvGrpSpPr>
        <p:grpSpPr>
          <a:xfrm>
            <a:off x="3492626" y="1955222"/>
            <a:ext cx="977687" cy="641007"/>
            <a:chOff x="3492626" y="1955222"/>
            <a:chExt cx="977687" cy="641007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1FDAFE9-45A6-CA4F-BA23-E4D629C7E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126" y="1955222"/>
              <a:ext cx="604190" cy="408236"/>
            </a:xfrm>
            <a:prstGeom prst="rect">
              <a:avLst/>
            </a:prstGeom>
          </p:spPr>
        </p:pic>
        <p:sp>
          <p:nvSpPr>
            <p:cNvPr id="96" name="Text Box 22">
              <a:extLst>
                <a:ext uri="{FF2B5EF4-FFF2-40B4-BE49-F238E27FC236}">
                  <a16:creationId xmlns:a16="http://schemas.microsoft.com/office/drawing/2014/main" id="{EA0BF5E0-D769-4B44-9069-443ED43B53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626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39C0D3-0898-B846-948D-98F802183811}"/>
              </a:ext>
            </a:extLst>
          </p:cNvPr>
          <p:cNvGrpSpPr/>
          <p:nvPr/>
        </p:nvGrpSpPr>
        <p:grpSpPr>
          <a:xfrm>
            <a:off x="5174583" y="1950631"/>
            <a:ext cx="977687" cy="645598"/>
            <a:chOff x="4449049" y="1950631"/>
            <a:chExt cx="977687" cy="645598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6781F3E1-A08C-4947-A821-52FF16252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3772" y="1950631"/>
              <a:ext cx="547647" cy="420113"/>
            </a:xfrm>
            <a:prstGeom prst="rect">
              <a:avLst/>
            </a:prstGeom>
          </p:spPr>
        </p:pic>
        <p:sp>
          <p:nvSpPr>
            <p:cNvPr id="106" name="Text Box 22">
              <a:extLst>
                <a:ext uri="{FF2B5EF4-FFF2-40B4-BE49-F238E27FC236}">
                  <a16:creationId xmlns:a16="http://schemas.microsoft.com/office/drawing/2014/main" id="{3E558BC0-4C3C-2C4A-A3D0-4C934C8F4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049" y="2350008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Email Gateway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2B7BFA-CA7B-F84B-AA01-85751D370AD6}"/>
              </a:ext>
            </a:extLst>
          </p:cNvPr>
          <p:cNvGrpSpPr/>
          <p:nvPr/>
        </p:nvGrpSpPr>
        <p:grpSpPr>
          <a:xfrm>
            <a:off x="1339632" y="1920412"/>
            <a:ext cx="473117" cy="675817"/>
            <a:chOff x="1889966" y="1920412"/>
            <a:chExt cx="473117" cy="67581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1892D74-545D-9441-B3F5-7AF2064C455E}"/>
                </a:ext>
              </a:extLst>
            </p:cNvPr>
            <p:cNvSpPr/>
            <p:nvPr/>
          </p:nvSpPr>
          <p:spPr>
            <a:xfrm>
              <a:off x="1938304" y="1936973"/>
              <a:ext cx="401043" cy="4264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8F5999B9-B731-CF46-A91B-C9EAC49D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9966" y="1920412"/>
              <a:ext cx="473117" cy="473117"/>
            </a:xfrm>
            <a:prstGeom prst="rect">
              <a:avLst/>
            </a:prstGeom>
          </p:spPr>
        </p:pic>
        <p:sp>
          <p:nvSpPr>
            <p:cNvPr id="109" name="Text Box 22">
              <a:extLst>
                <a:ext uri="{FF2B5EF4-FFF2-40B4-BE49-F238E27FC236}">
                  <a16:creationId xmlns:a16="http://schemas.microsoft.com/office/drawing/2014/main" id="{3C58D84C-6357-FA4C-800E-4B3352FE0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3737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SWG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444F7B-B539-4D4C-BBA6-0DF6527CF21C}"/>
              </a:ext>
            </a:extLst>
          </p:cNvPr>
          <p:cNvGrpSpPr/>
          <p:nvPr/>
        </p:nvGrpSpPr>
        <p:grpSpPr>
          <a:xfrm>
            <a:off x="2114332" y="1980981"/>
            <a:ext cx="414872" cy="615248"/>
            <a:chOff x="5572833" y="1980981"/>
            <a:chExt cx="414872" cy="6152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196429-5ADA-9243-AAAF-EA21956A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9883" y="1980981"/>
              <a:ext cx="397822" cy="379028"/>
            </a:xfrm>
            <a:prstGeom prst="rect">
              <a:avLst/>
            </a:prstGeom>
          </p:spPr>
        </p:pic>
        <p:sp>
          <p:nvSpPr>
            <p:cNvPr id="120" name="Text Box 22">
              <a:extLst>
                <a:ext uri="{FF2B5EF4-FFF2-40B4-BE49-F238E27FC236}">
                  <a16:creationId xmlns:a16="http://schemas.microsoft.com/office/drawing/2014/main" id="{3DDBD4D7-F0E1-DA40-A657-56345CA67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2833" y="2350008"/>
              <a:ext cx="39734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DLP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37AE3B-70C7-B04A-9093-6CC34C0627C3}"/>
              </a:ext>
            </a:extLst>
          </p:cNvPr>
          <p:cNvGrpSpPr/>
          <p:nvPr/>
        </p:nvGrpSpPr>
        <p:grpSpPr>
          <a:xfrm>
            <a:off x="2766830" y="1861295"/>
            <a:ext cx="695520" cy="734934"/>
            <a:chOff x="2686148" y="1861295"/>
            <a:chExt cx="695520" cy="734934"/>
          </a:xfrm>
        </p:grpSpPr>
        <p:sp>
          <p:nvSpPr>
            <p:cNvPr id="105" name="Text Box 22">
              <a:extLst>
                <a:ext uri="{FF2B5EF4-FFF2-40B4-BE49-F238E27FC236}">
                  <a16:creationId xmlns:a16="http://schemas.microsoft.com/office/drawing/2014/main" id="{FB1BFE18-121F-D545-B946-800B1F83D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9884" y="2350008"/>
              <a:ext cx="377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AB2C3C-D910-EC43-BC9E-58B328929BAD}"/>
                </a:ext>
              </a:extLst>
            </p:cNvPr>
            <p:cNvSpPr/>
            <p:nvPr/>
          </p:nvSpPr>
          <p:spPr>
            <a:xfrm>
              <a:off x="2938034" y="2130425"/>
              <a:ext cx="191701" cy="196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2FD20F-33EF-AA43-82BF-F48815E1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6148" y="1861295"/>
              <a:ext cx="695520" cy="69552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F74CA3-5E0F-5944-85D1-8D786C095A78}"/>
              </a:ext>
            </a:extLst>
          </p:cNvPr>
          <p:cNvGrpSpPr/>
          <p:nvPr/>
        </p:nvGrpSpPr>
        <p:grpSpPr>
          <a:xfrm>
            <a:off x="4592518" y="1941396"/>
            <a:ext cx="448834" cy="654833"/>
            <a:chOff x="6219606" y="1941396"/>
            <a:chExt cx="448834" cy="65483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0C3D416-6C81-3D40-B167-DDC2AF6271A1}"/>
                </a:ext>
              </a:extLst>
            </p:cNvPr>
            <p:cNvSpPr/>
            <p:nvPr/>
          </p:nvSpPr>
          <p:spPr>
            <a:xfrm>
              <a:off x="6300617" y="2144309"/>
              <a:ext cx="284911" cy="48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B06374-05B9-D84D-B4F8-FCFE8F2FFEA8}"/>
                </a:ext>
              </a:extLst>
            </p:cNvPr>
            <p:cNvSpPr/>
            <p:nvPr/>
          </p:nvSpPr>
          <p:spPr>
            <a:xfrm>
              <a:off x="6319050" y="2224315"/>
              <a:ext cx="249672" cy="468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EFF934B-380C-D442-8E6A-FAEA76554F5C}"/>
                </a:ext>
              </a:extLst>
            </p:cNvPr>
            <p:cNvSpPr/>
            <p:nvPr/>
          </p:nvSpPr>
          <p:spPr>
            <a:xfrm>
              <a:off x="6474673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3A6F993-3781-E448-B773-00BDF9533279}"/>
                </a:ext>
              </a:extLst>
            </p:cNvPr>
            <p:cNvSpPr/>
            <p:nvPr/>
          </p:nvSpPr>
          <p:spPr>
            <a:xfrm>
              <a:off x="6346917" y="2265065"/>
              <a:ext cx="70464" cy="33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91AC09-E494-2D44-90BD-7C76FC5B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4192" y="1941396"/>
              <a:ext cx="444248" cy="444248"/>
            </a:xfrm>
            <a:prstGeom prst="rect">
              <a:avLst/>
            </a:prstGeom>
          </p:spPr>
        </p:pic>
        <p:sp>
          <p:nvSpPr>
            <p:cNvPr id="24" name="&quot;No&quot; Symbol 23">
              <a:extLst>
                <a:ext uri="{FF2B5EF4-FFF2-40B4-BE49-F238E27FC236}">
                  <a16:creationId xmlns:a16="http://schemas.microsoft.com/office/drawing/2014/main" id="{1EF8F67D-5CE4-DF4D-B19D-2CBF77536D7D}"/>
                </a:ext>
              </a:extLst>
            </p:cNvPr>
            <p:cNvSpPr/>
            <p:nvPr/>
          </p:nvSpPr>
          <p:spPr>
            <a:xfrm>
              <a:off x="6219606" y="1957871"/>
              <a:ext cx="441300" cy="442008"/>
            </a:xfrm>
            <a:prstGeom prst="noSmoking">
              <a:avLst>
                <a:gd name="adj" fmla="val 873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Text Box 22">
              <a:extLst>
                <a:ext uri="{FF2B5EF4-FFF2-40B4-BE49-F238E27FC236}">
                  <a16:creationId xmlns:a16="http://schemas.microsoft.com/office/drawing/2014/main" id="{659C9C13-AD77-864F-8961-4758AD4426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56" y="2350008"/>
              <a:ext cx="4233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IPS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EA909C-0239-CA49-9EE1-91BE05C3EBAE}"/>
              </a:ext>
            </a:extLst>
          </p:cNvPr>
          <p:cNvGrpSpPr/>
          <p:nvPr/>
        </p:nvGrpSpPr>
        <p:grpSpPr>
          <a:xfrm>
            <a:off x="6240254" y="1853372"/>
            <a:ext cx="550547" cy="742857"/>
            <a:chOff x="1202853" y="1853372"/>
            <a:chExt cx="550547" cy="74285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A490A48-8EA0-FA49-A012-86496CD35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26" name="Text Box 22">
              <a:extLst>
                <a:ext uri="{FF2B5EF4-FFF2-40B4-BE49-F238E27FC236}">
                  <a16:creationId xmlns:a16="http://schemas.microsoft.com/office/drawing/2014/main" id="{34388B79-A110-634A-A5AF-CB2CDFFDA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pic>
        <p:nvPicPr>
          <p:cNvPr id="127" name="Picture 126" descr="m&amp;e.png">
            <a:extLst>
              <a:ext uri="{FF2B5EF4-FFF2-40B4-BE49-F238E27FC236}">
                <a16:creationId xmlns:a16="http://schemas.microsoft.com/office/drawing/2014/main" id="{52768976-DD7A-F84A-86D0-DE5B990087C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735133"/>
            <a:ext cx="543339" cy="543339"/>
          </a:xfrm>
          <a:prstGeom prst="rect">
            <a:avLst/>
          </a:prstGeom>
        </p:spPr>
      </p:pic>
      <p:sp>
        <p:nvSpPr>
          <p:cNvPr id="128" name="Text Box 14">
            <a:extLst>
              <a:ext uri="{FF2B5EF4-FFF2-40B4-BE49-F238E27FC236}">
                <a16:creationId xmlns:a16="http://schemas.microsoft.com/office/drawing/2014/main" id="{67FFD848-FCF9-E94C-9AD9-F8898A01A8B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89832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183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87792-D72F-A54F-B708-EC1732248D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4AA3A-0E2A-1D46-A1CA-C3162FC55B6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0B4C40-00EC-CF4C-9CC5-4B62D02C0F71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4B0E5D-CA44-8C45-BA77-83E27F4D3DC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reached this architecture through logical steps.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5A66886-BB38-BA4B-8C48-1A5C3159EBD9}"/>
              </a:ext>
            </a:extLst>
          </p:cNvPr>
          <p:cNvGrpSpPr/>
          <p:nvPr/>
        </p:nvGrpSpPr>
        <p:grpSpPr>
          <a:xfrm>
            <a:off x="2811914" y="2252473"/>
            <a:ext cx="6627921" cy="832516"/>
            <a:chOff x="1776496" y="4208063"/>
            <a:chExt cx="6627921" cy="832516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B8A1185-AA0E-B840-B288-1437D7299867}"/>
                </a:ext>
              </a:extLst>
            </p:cNvPr>
            <p:cNvSpPr/>
            <p:nvPr/>
          </p:nvSpPr>
          <p:spPr>
            <a:xfrm>
              <a:off x="1776496" y="4208063"/>
              <a:ext cx="6627921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96E184-7A52-B942-AA05-1E70EDA4AA80}"/>
                </a:ext>
              </a:extLst>
            </p:cNvPr>
            <p:cNvSpPr txBox="1"/>
            <p:nvPr/>
          </p:nvSpPr>
          <p:spPr>
            <a:xfrm>
              <a:off x="2445224" y="4344541"/>
              <a:ext cx="563606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business ecosystem reinforced it.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F58485-C1B1-6F49-ABAA-3603D4B2B340}"/>
              </a:ext>
            </a:extLst>
          </p:cNvPr>
          <p:cNvGrpSpPr/>
          <p:nvPr/>
        </p:nvGrpSpPr>
        <p:grpSpPr>
          <a:xfrm>
            <a:off x="-423080" y="3976052"/>
            <a:ext cx="5694328" cy="832516"/>
            <a:chOff x="-423080" y="68237"/>
            <a:chExt cx="5694328" cy="832516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9D5FCCA-5929-8C43-9F42-C75DDB320D12}"/>
                </a:ext>
              </a:extLst>
            </p:cNvPr>
            <p:cNvSpPr/>
            <p:nvPr/>
          </p:nvSpPr>
          <p:spPr>
            <a:xfrm>
              <a:off x="-423080" y="68237"/>
              <a:ext cx="5694328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DB7C5D-320A-B247-BEE1-3E8764F4F843}"/>
                </a:ext>
              </a:extLst>
            </p:cNvPr>
            <p:cNvSpPr txBox="1"/>
            <p:nvPr/>
          </p:nvSpPr>
          <p:spPr>
            <a:xfrm>
              <a:off x="504973" y="245659"/>
              <a:ext cx="418805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why is it so DANGEROUS?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16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857500" y="2043414"/>
            <a:ext cx="2971225" cy="1261872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2387600" y="3559060"/>
            <a:ext cx="4051300" cy="128493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Two-Party Fallacy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621" y="400695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377" y="453491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645956" y="3993310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160" y="452866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87560" y="2305219"/>
            <a:ext cx="496980" cy="47699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038" y="2810359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30" y="397596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167" y="397005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54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57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503665" y="706070"/>
            <a:ext cx="1533510" cy="114955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612246" y="64098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808606" y="700221"/>
            <a:ext cx="149323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911899" y="64172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949610" y="706610"/>
            <a:ext cx="151319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531596" y="883404"/>
            <a:ext cx="1543290" cy="80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520842" y="900220"/>
            <a:ext cx="909415" cy="699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841155" y="913284"/>
            <a:ext cx="909415" cy="8250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302235" y="1615248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302235" y="1753702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531279" y="1824446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311123" y="3276820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529298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311123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0046F6BB-4256-9B42-8817-9020FA5AA81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712" y="2365206"/>
            <a:ext cx="604190" cy="408236"/>
          </a:xfrm>
          <a:prstGeom prst="rect">
            <a:avLst/>
          </a:prstGeom>
        </p:spPr>
      </p:pic>
      <p:sp>
        <p:nvSpPr>
          <p:cNvPr id="114" name="Text Box 22">
            <a:extLst>
              <a:ext uri="{FF2B5EF4-FFF2-40B4-BE49-F238E27FC236}">
                <a16:creationId xmlns:a16="http://schemas.microsoft.com/office/drawing/2014/main" id="{F9258665-70C6-BF4B-864F-FB4A517BB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212" y="281079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214612C2-B6FB-1447-9215-2CFEABE8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2317592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53033C1A-DA95-CF49-B0F8-2D245DB2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612" y="278221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C49442-5B92-B041-93B0-46338D63C604}"/>
              </a:ext>
            </a:extLst>
          </p:cNvPr>
          <p:cNvGrpSpPr/>
          <p:nvPr/>
        </p:nvGrpSpPr>
        <p:grpSpPr>
          <a:xfrm>
            <a:off x="3946838" y="773276"/>
            <a:ext cx="984593" cy="984593"/>
            <a:chOff x="3923688" y="634376"/>
            <a:chExt cx="984593" cy="9845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92B5F3-165B-284C-908A-2A20EC8FFE38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B0EFD-6F75-A24B-A323-849911A8D005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399CEF6-3864-2F4F-8917-9F6CDAE83BB2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961596-5CDA-E14C-85B7-B3845C5B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sp>
        <p:nvSpPr>
          <p:cNvPr id="103" name="Cloud 102">
            <a:extLst>
              <a:ext uri="{FF2B5EF4-FFF2-40B4-BE49-F238E27FC236}">
                <a16:creationId xmlns:a16="http://schemas.microsoft.com/office/drawing/2014/main" id="{70DE4BD8-5069-2049-8735-149F95346801}"/>
              </a:ext>
            </a:extLst>
          </p:cNvPr>
          <p:cNvSpPr/>
          <p:nvPr/>
        </p:nvSpPr>
        <p:spPr>
          <a:xfrm>
            <a:off x="4830064" y="304317"/>
            <a:ext cx="959637" cy="702639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9046F06-EB3E-7A41-82C8-E70980A70037}"/>
              </a:ext>
            </a:extLst>
          </p:cNvPr>
          <p:cNvSpPr/>
          <p:nvPr/>
        </p:nvSpPr>
        <p:spPr>
          <a:xfrm>
            <a:off x="4795916" y="902248"/>
            <a:ext cx="143752" cy="1437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1FC7B3A-C8C1-E44D-9EE3-3D13AD70426A}"/>
              </a:ext>
            </a:extLst>
          </p:cNvPr>
          <p:cNvSpPr/>
          <p:nvPr/>
        </p:nvSpPr>
        <p:spPr>
          <a:xfrm>
            <a:off x="4693690" y="1008163"/>
            <a:ext cx="74148" cy="741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74">
            <a:extLst>
              <a:ext uri="{FF2B5EF4-FFF2-40B4-BE49-F238E27FC236}">
                <a16:creationId xmlns:a16="http://schemas.microsoft.com/office/drawing/2014/main" id="{C3494080-4D79-0D4C-9D69-CAFD6CCAA482}"/>
              </a:ext>
            </a:extLst>
          </p:cNvPr>
          <p:cNvGrpSpPr>
            <a:grpSpLocks/>
          </p:cNvGrpSpPr>
          <p:nvPr/>
        </p:nvGrpSpPr>
        <p:grpSpPr bwMode="auto">
          <a:xfrm>
            <a:off x="5109521" y="440763"/>
            <a:ext cx="400721" cy="409549"/>
            <a:chOff x="480" y="2640"/>
            <a:chExt cx="440" cy="464"/>
          </a:xfrm>
        </p:grpSpPr>
        <p:pic>
          <p:nvPicPr>
            <p:cNvPr id="128" name="Picture 175" descr="2">
              <a:extLst>
                <a:ext uri="{FF2B5EF4-FFF2-40B4-BE49-F238E27FC236}">
                  <a16:creationId xmlns:a16="http://schemas.microsoft.com/office/drawing/2014/main" id="{A277888E-0080-0C48-9EFF-AC6927AC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176" descr="2">
              <a:extLst>
                <a:ext uri="{FF2B5EF4-FFF2-40B4-BE49-F238E27FC236}">
                  <a16:creationId xmlns:a16="http://schemas.microsoft.com/office/drawing/2014/main" id="{C15E94A3-992C-2C4A-83C7-A5F5EFC48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C23B191A-EC9E-2D4D-91D6-D2FD758ADD55}"/>
              </a:ext>
            </a:extLst>
          </p:cNvPr>
          <p:cNvSpPr/>
          <p:nvPr/>
        </p:nvSpPr>
        <p:spPr>
          <a:xfrm>
            <a:off x="3591073" y="1186191"/>
            <a:ext cx="443235" cy="21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D9AB9CEF-3CE4-9248-8015-7AEDCEEF4EB0}"/>
              </a:ext>
            </a:extLst>
          </p:cNvPr>
          <p:cNvSpPr/>
          <p:nvPr/>
        </p:nvSpPr>
        <p:spPr>
          <a:xfrm rot="2128505">
            <a:off x="3292242" y="3863731"/>
            <a:ext cx="443235" cy="21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F83618-7B0A-8C45-BEFA-C1A5C9BC256A}"/>
              </a:ext>
            </a:extLst>
          </p:cNvPr>
          <p:cNvCxnSpPr/>
          <p:nvPr/>
        </p:nvCxnSpPr>
        <p:spPr>
          <a:xfrm>
            <a:off x="4423823" y="1734365"/>
            <a:ext cx="0" cy="570854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67EEAF6-CB25-7C4B-A701-9B40C59AE146}"/>
              </a:ext>
            </a:extLst>
          </p:cNvPr>
          <p:cNvSpPr txBox="1"/>
          <p:nvPr/>
        </p:nvSpPr>
        <p:spPr>
          <a:xfrm>
            <a:off x="4191042" y="1628079"/>
            <a:ext cx="65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488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17" grpId="0" animBg="1"/>
      <p:bldP spid="125" grpId="0" animBg="1"/>
      <p:bldP spid="118" grpId="0" animBg="1"/>
      <p:bldP spid="118" grpId="1" animBg="1"/>
      <p:bldP spid="130" grpId="0" animBg="1"/>
      <p:bldP spid="130" grpId="1" animBg="1"/>
      <p:bldP spid="1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857500" y="2043414"/>
            <a:ext cx="2971225" cy="1261872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2387600" y="3559060"/>
            <a:ext cx="4051300" cy="128493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Two-Party Fallacy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621" y="400695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377" y="453491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645956" y="3993310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160" y="452866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87560" y="2305219"/>
            <a:ext cx="496980" cy="47699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038" y="2810359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30" y="397596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167" y="397005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54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57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503665" y="706070"/>
            <a:ext cx="1533510" cy="114955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612246" y="64098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808606" y="700221"/>
            <a:ext cx="149323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911899" y="64172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949610" y="706610"/>
            <a:ext cx="151319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531596" y="883404"/>
            <a:ext cx="1543290" cy="80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520842" y="900220"/>
            <a:ext cx="909415" cy="699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841155" y="913284"/>
            <a:ext cx="909415" cy="8250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302235" y="1615248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302235" y="1753702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531279" y="1824446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311123" y="3276820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529298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311123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0046F6BB-4256-9B42-8817-9020FA5AA81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712" y="2365206"/>
            <a:ext cx="604190" cy="408236"/>
          </a:xfrm>
          <a:prstGeom prst="rect">
            <a:avLst/>
          </a:prstGeom>
        </p:spPr>
      </p:pic>
      <p:sp>
        <p:nvSpPr>
          <p:cNvPr id="114" name="Text Box 22">
            <a:extLst>
              <a:ext uri="{FF2B5EF4-FFF2-40B4-BE49-F238E27FC236}">
                <a16:creationId xmlns:a16="http://schemas.microsoft.com/office/drawing/2014/main" id="{F9258665-70C6-BF4B-864F-FB4A517BB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212" y="281079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214612C2-B6FB-1447-9215-2CFEABE8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2317592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53033C1A-DA95-CF49-B0F8-2D245DB2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612" y="278221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C49442-5B92-B041-93B0-46338D63C604}"/>
              </a:ext>
            </a:extLst>
          </p:cNvPr>
          <p:cNvGrpSpPr/>
          <p:nvPr/>
        </p:nvGrpSpPr>
        <p:grpSpPr>
          <a:xfrm>
            <a:off x="3946838" y="773276"/>
            <a:ext cx="984593" cy="984593"/>
            <a:chOff x="3923688" y="634376"/>
            <a:chExt cx="984593" cy="9845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92B5F3-165B-284C-908A-2A20EC8FFE38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B0EFD-6F75-A24B-A323-849911A8D005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399CEF6-3864-2F4F-8917-9F6CDAE83BB2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961596-5CDA-E14C-85B7-B3845C5B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sp>
        <p:nvSpPr>
          <p:cNvPr id="103" name="Cloud 102">
            <a:extLst>
              <a:ext uri="{FF2B5EF4-FFF2-40B4-BE49-F238E27FC236}">
                <a16:creationId xmlns:a16="http://schemas.microsoft.com/office/drawing/2014/main" id="{70DE4BD8-5069-2049-8735-149F95346801}"/>
              </a:ext>
            </a:extLst>
          </p:cNvPr>
          <p:cNvSpPr/>
          <p:nvPr/>
        </p:nvSpPr>
        <p:spPr>
          <a:xfrm>
            <a:off x="4830064" y="304317"/>
            <a:ext cx="959637" cy="702639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9046F06-EB3E-7A41-82C8-E70980A70037}"/>
              </a:ext>
            </a:extLst>
          </p:cNvPr>
          <p:cNvSpPr/>
          <p:nvPr/>
        </p:nvSpPr>
        <p:spPr>
          <a:xfrm>
            <a:off x="4795916" y="902248"/>
            <a:ext cx="143752" cy="1437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1FC7B3A-C8C1-E44D-9EE3-3D13AD70426A}"/>
              </a:ext>
            </a:extLst>
          </p:cNvPr>
          <p:cNvSpPr/>
          <p:nvPr/>
        </p:nvSpPr>
        <p:spPr>
          <a:xfrm>
            <a:off x="4693690" y="1008163"/>
            <a:ext cx="74148" cy="741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74">
            <a:extLst>
              <a:ext uri="{FF2B5EF4-FFF2-40B4-BE49-F238E27FC236}">
                <a16:creationId xmlns:a16="http://schemas.microsoft.com/office/drawing/2014/main" id="{C3494080-4D79-0D4C-9D69-CAFD6CCAA482}"/>
              </a:ext>
            </a:extLst>
          </p:cNvPr>
          <p:cNvGrpSpPr>
            <a:grpSpLocks/>
          </p:cNvGrpSpPr>
          <p:nvPr/>
        </p:nvGrpSpPr>
        <p:grpSpPr bwMode="auto">
          <a:xfrm>
            <a:off x="5109521" y="440763"/>
            <a:ext cx="400721" cy="409549"/>
            <a:chOff x="480" y="2640"/>
            <a:chExt cx="440" cy="464"/>
          </a:xfrm>
        </p:grpSpPr>
        <p:pic>
          <p:nvPicPr>
            <p:cNvPr id="128" name="Picture 175" descr="2">
              <a:extLst>
                <a:ext uri="{FF2B5EF4-FFF2-40B4-BE49-F238E27FC236}">
                  <a16:creationId xmlns:a16="http://schemas.microsoft.com/office/drawing/2014/main" id="{A277888E-0080-0C48-9EFF-AC6927AC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176" descr="2">
              <a:extLst>
                <a:ext uri="{FF2B5EF4-FFF2-40B4-BE49-F238E27FC236}">
                  <a16:creationId xmlns:a16="http://schemas.microsoft.com/office/drawing/2014/main" id="{C15E94A3-992C-2C4A-83C7-A5F5EFC48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F83618-7B0A-8C45-BEFA-C1A5C9BC256A}"/>
              </a:ext>
            </a:extLst>
          </p:cNvPr>
          <p:cNvCxnSpPr/>
          <p:nvPr/>
        </p:nvCxnSpPr>
        <p:spPr>
          <a:xfrm>
            <a:off x="4423823" y="1734365"/>
            <a:ext cx="0" cy="570854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C79D96-8FF5-494D-9F64-16AB53ABF0E1}"/>
              </a:ext>
            </a:extLst>
          </p:cNvPr>
          <p:cNvCxnSpPr>
            <a:cxnSpLocks/>
          </p:cNvCxnSpPr>
          <p:nvPr/>
        </p:nvCxnSpPr>
        <p:spPr>
          <a:xfrm flipH="1">
            <a:off x="3607211" y="2482581"/>
            <a:ext cx="407756" cy="0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325D2A-AA0C-5040-A98F-361A278326A9}"/>
              </a:ext>
            </a:extLst>
          </p:cNvPr>
          <p:cNvCxnSpPr>
            <a:cxnSpLocks/>
          </p:cNvCxnSpPr>
          <p:nvPr/>
        </p:nvCxnSpPr>
        <p:spPr>
          <a:xfrm>
            <a:off x="3607211" y="2650479"/>
            <a:ext cx="407756" cy="0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187285C-1924-3A4B-84EF-49E93D7C2C0D}"/>
              </a:ext>
            </a:extLst>
          </p:cNvPr>
          <p:cNvCxnSpPr>
            <a:stCxn id="114" idx="2"/>
            <a:endCxn id="16" idx="3"/>
          </p:cNvCxnSpPr>
          <p:nvPr/>
        </p:nvCxnSpPr>
        <p:spPr>
          <a:xfrm rot="5400000">
            <a:off x="3735220" y="3535627"/>
            <a:ext cx="1166451" cy="209222"/>
          </a:xfrm>
          <a:prstGeom prst="bentConnector2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6AFB1B4-E1F5-8644-A3A1-A7FAA5856CD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104" y="4059499"/>
            <a:ext cx="435853" cy="4358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1C0FF64-E5EF-6041-9163-7AD94278573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2709" y="2203583"/>
            <a:ext cx="435853" cy="435853"/>
          </a:xfrm>
          <a:prstGeom prst="rect">
            <a:avLst/>
          </a:prstGeom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CFB796B3-9353-DA4C-AE45-CEBC58C6B540}"/>
              </a:ext>
            </a:extLst>
          </p:cNvPr>
          <p:cNvSpPr/>
          <p:nvPr/>
        </p:nvSpPr>
        <p:spPr>
          <a:xfrm rot="20091252">
            <a:off x="2802054" y="2649034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07643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857500" y="2043414"/>
            <a:ext cx="2971225" cy="1261872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2387600" y="3559060"/>
            <a:ext cx="4051300" cy="128493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Two-Party Fallacy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621" y="400695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377" y="453491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645956" y="3993310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160" y="452866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87560" y="2305219"/>
            <a:ext cx="496980" cy="47699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038" y="2810359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30" y="397596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167" y="397005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54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57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503665" y="706070"/>
            <a:ext cx="1533510" cy="114955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612246" y="64098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808606" y="700221"/>
            <a:ext cx="149323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911899" y="64172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949610" y="706610"/>
            <a:ext cx="151319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531596" y="883404"/>
            <a:ext cx="1543290" cy="80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520842" y="900220"/>
            <a:ext cx="909415" cy="699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841155" y="913284"/>
            <a:ext cx="909415" cy="8250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302235" y="1615248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302235" y="1753702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531279" y="1824446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311123" y="3276820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529298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311123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0046F6BB-4256-9B42-8817-9020FA5AA81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712" y="2365206"/>
            <a:ext cx="604190" cy="408236"/>
          </a:xfrm>
          <a:prstGeom prst="rect">
            <a:avLst/>
          </a:prstGeom>
        </p:spPr>
      </p:pic>
      <p:sp>
        <p:nvSpPr>
          <p:cNvPr id="114" name="Text Box 22">
            <a:extLst>
              <a:ext uri="{FF2B5EF4-FFF2-40B4-BE49-F238E27FC236}">
                <a16:creationId xmlns:a16="http://schemas.microsoft.com/office/drawing/2014/main" id="{F9258665-70C6-BF4B-864F-FB4A517BB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212" y="281079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214612C2-B6FB-1447-9215-2CFEABE8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2317592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53033C1A-DA95-CF49-B0F8-2D245DB2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612" y="278221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C49442-5B92-B041-93B0-46338D63C604}"/>
              </a:ext>
            </a:extLst>
          </p:cNvPr>
          <p:cNvGrpSpPr/>
          <p:nvPr/>
        </p:nvGrpSpPr>
        <p:grpSpPr>
          <a:xfrm>
            <a:off x="3946838" y="773276"/>
            <a:ext cx="984593" cy="984593"/>
            <a:chOff x="3923688" y="634376"/>
            <a:chExt cx="984593" cy="9845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92B5F3-165B-284C-908A-2A20EC8FFE38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B0EFD-6F75-A24B-A323-849911A8D005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399CEF6-3864-2F4F-8917-9F6CDAE83BB2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961596-5CDA-E14C-85B7-B3845C5B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sp>
        <p:nvSpPr>
          <p:cNvPr id="103" name="Cloud 102">
            <a:extLst>
              <a:ext uri="{FF2B5EF4-FFF2-40B4-BE49-F238E27FC236}">
                <a16:creationId xmlns:a16="http://schemas.microsoft.com/office/drawing/2014/main" id="{70DE4BD8-5069-2049-8735-149F95346801}"/>
              </a:ext>
            </a:extLst>
          </p:cNvPr>
          <p:cNvSpPr/>
          <p:nvPr/>
        </p:nvSpPr>
        <p:spPr>
          <a:xfrm>
            <a:off x="4830064" y="304317"/>
            <a:ext cx="959637" cy="702639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9046F06-EB3E-7A41-82C8-E70980A70037}"/>
              </a:ext>
            </a:extLst>
          </p:cNvPr>
          <p:cNvSpPr/>
          <p:nvPr/>
        </p:nvSpPr>
        <p:spPr>
          <a:xfrm>
            <a:off x="4795916" y="902248"/>
            <a:ext cx="143752" cy="1437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1FC7B3A-C8C1-E44D-9EE3-3D13AD70426A}"/>
              </a:ext>
            </a:extLst>
          </p:cNvPr>
          <p:cNvSpPr/>
          <p:nvPr/>
        </p:nvSpPr>
        <p:spPr>
          <a:xfrm>
            <a:off x="4693690" y="1008163"/>
            <a:ext cx="74148" cy="741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74">
            <a:extLst>
              <a:ext uri="{FF2B5EF4-FFF2-40B4-BE49-F238E27FC236}">
                <a16:creationId xmlns:a16="http://schemas.microsoft.com/office/drawing/2014/main" id="{C3494080-4D79-0D4C-9D69-CAFD6CCAA482}"/>
              </a:ext>
            </a:extLst>
          </p:cNvPr>
          <p:cNvGrpSpPr>
            <a:grpSpLocks/>
          </p:cNvGrpSpPr>
          <p:nvPr/>
        </p:nvGrpSpPr>
        <p:grpSpPr bwMode="auto">
          <a:xfrm>
            <a:off x="5109521" y="440763"/>
            <a:ext cx="400721" cy="409549"/>
            <a:chOff x="480" y="2640"/>
            <a:chExt cx="440" cy="464"/>
          </a:xfrm>
        </p:grpSpPr>
        <p:pic>
          <p:nvPicPr>
            <p:cNvPr id="128" name="Picture 175" descr="2">
              <a:extLst>
                <a:ext uri="{FF2B5EF4-FFF2-40B4-BE49-F238E27FC236}">
                  <a16:creationId xmlns:a16="http://schemas.microsoft.com/office/drawing/2014/main" id="{A277888E-0080-0C48-9EFF-AC6927AC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176" descr="2">
              <a:extLst>
                <a:ext uri="{FF2B5EF4-FFF2-40B4-BE49-F238E27FC236}">
                  <a16:creationId xmlns:a16="http://schemas.microsoft.com/office/drawing/2014/main" id="{C15E94A3-992C-2C4A-83C7-A5F5EFC48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F83618-7B0A-8C45-BEFA-C1A5C9BC256A}"/>
              </a:ext>
            </a:extLst>
          </p:cNvPr>
          <p:cNvCxnSpPr/>
          <p:nvPr/>
        </p:nvCxnSpPr>
        <p:spPr>
          <a:xfrm>
            <a:off x="4423823" y="1734365"/>
            <a:ext cx="0" cy="570854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325D2A-AA0C-5040-A98F-361A278326A9}"/>
              </a:ext>
            </a:extLst>
          </p:cNvPr>
          <p:cNvCxnSpPr>
            <a:cxnSpLocks/>
          </p:cNvCxnSpPr>
          <p:nvPr/>
        </p:nvCxnSpPr>
        <p:spPr>
          <a:xfrm>
            <a:off x="4693690" y="2560634"/>
            <a:ext cx="407756" cy="0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BA7FD-7520-C647-8338-DA572F0E89A5}"/>
              </a:ext>
            </a:extLst>
          </p:cNvPr>
          <p:cNvGrpSpPr/>
          <p:nvPr/>
        </p:nvGrpSpPr>
        <p:grpSpPr>
          <a:xfrm>
            <a:off x="4975549" y="2134381"/>
            <a:ext cx="481766" cy="332409"/>
            <a:chOff x="6583680" y="3116782"/>
            <a:chExt cx="481766" cy="3324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8966C7C-AD4D-2941-9F4D-1C8C62FD0756}"/>
                </a:ext>
              </a:extLst>
            </p:cNvPr>
            <p:cNvSpPr/>
            <p:nvPr/>
          </p:nvSpPr>
          <p:spPr>
            <a:xfrm>
              <a:off x="6590343" y="3174871"/>
              <a:ext cx="413781" cy="2632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D4A759-DD4B-1248-94B3-1D0980F4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3680" y="3174871"/>
              <a:ext cx="431129" cy="2743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1C0FF64-E5EF-6041-9163-7AD94278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7519" y="3116782"/>
              <a:ext cx="217927" cy="217927"/>
            </a:xfrm>
            <a:prstGeom prst="rect">
              <a:avLst/>
            </a:prstGeom>
          </p:spPr>
        </p:pic>
      </p:grpSp>
      <p:sp>
        <p:nvSpPr>
          <p:cNvPr id="55" name="Right Arrow 54">
            <a:extLst>
              <a:ext uri="{FF2B5EF4-FFF2-40B4-BE49-F238E27FC236}">
                <a16:creationId xmlns:a16="http://schemas.microsoft.com/office/drawing/2014/main" id="{648F1568-1490-D54A-9C59-DFCC1C77F610}"/>
              </a:ext>
            </a:extLst>
          </p:cNvPr>
          <p:cNvSpPr/>
          <p:nvPr/>
        </p:nvSpPr>
        <p:spPr>
          <a:xfrm rot="7998409">
            <a:off x="4986530" y="3905511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857500" y="2043414"/>
            <a:ext cx="2971225" cy="1261872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2387600" y="3559060"/>
            <a:ext cx="4051300" cy="128493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Two-Party Fallacy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621" y="400695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377" y="453491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645956" y="3993310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160" y="452866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87560" y="2305219"/>
            <a:ext cx="496980" cy="47699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038" y="2810359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30" y="397596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167" y="397005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54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57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503665" y="706070"/>
            <a:ext cx="1533510" cy="114955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612246" y="64098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808606" y="700221"/>
            <a:ext cx="149323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911899" y="64172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949610" y="706610"/>
            <a:ext cx="151319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531596" y="883404"/>
            <a:ext cx="1543290" cy="80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520842" y="900220"/>
            <a:ext cx="909415" cy="699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841155" y="913284"/>
            <a:ext cx="909415" cy="8250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302235" y="1615248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302235" y="1753702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531279" y="1824446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311123" y="3276820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529298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311123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0046F6BB-4256-9B42-8817-9020FA5AA81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712" y="2365206"/>
            <a:ext cx="604190" cy="408236"/>
          </a:xfrm>
          <a:prstGeom prst="rect">
            <a:avLst/>
          </a:prstGeom>
        </p:spPr>
      </p:pic>
      <p:sp>
        <p:nvSpPr>
          <p:cNvPr id="114" name="Text Box 22">
            <a:extLst>
              <a:ext uri="{FF2B5EF4-FFF2-40B4-BE49-F238E27FC236}">
                <a16:creationId xmlns:a16="http://schemas.microsoft.com/office/drawing/2014/main" id="{F9258665-70C6-BF4B-864F-FB4A517BB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212" y="281079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214612C2-B6FB-1447-9215-2CFEABE8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2317592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53033C1A-DA95-CF49-B0F8-2D245DB2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612" y="278221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C49442-5B92-B041-93B0-46338D63C604}"/>
              </a:ext>
            </a:extLst>
          </p:cNvPr>
          <p:cNvGrpSpPr/>
          <p:nvPr/>
        </p:nvGrpSpPr>
        <p:grpSpPr>
          <a:xfrm>
            <a:off x="3946838" y="773276"/>
            <a:ext cx="984593" cy="984593"/>
            <a:chOff x="3923688" y="634376"/>
            <a:chExt cx="984593" cy="9845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92B5F3-165B-284C-908A-2A20EC8FFE38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B0EFD-6F75-A24B-A323-849911A8D005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399CEF6-3864-2F4F-8917-9F6CDAE83BB2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961596-5CDA-E14C-85B7-B3845C5B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sp>
        <p:nvSpPr>
          <p:cNvPr id="103" name="Cloud 102">
            <a:extLst>
              <a:ext uri="{FF2B5EF4-FFF2-40B4-BE49-F238E27FC236}">
                <a16:creationId xmlns:a16="http://schemas.microsoft.com/office/drawing/2014/main" id="{70DE4BD8-5069-2049-8735-149F95346801}"/>
              </a:ext>
            </a:extLst>
          </p:cNvPr>
          <p:cNvSpPr/>
          <p:nvPr/>
        </p:nvSpPr>
        <p:spPr>
          <a:xfrm>
            <a:off x="4830064" y="304317"/>
            <a:ext cx="959637" cy="702639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9046F06-EB3E-7A41-82C8-E70980A70037}"/>
              </a:ext>
            </a:extLst>
          </p:cNvPr>
          <p:cNvSpPr/>
          <p:nvPr/>
        </p:nvSpPr>
        <p:spPr>
          <a:xfrm>
            <a:off x="4795916" y="902248"/>
            <a:ext cx="143752" cy="1437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1FC7B3A-C8C1-E44D-9EE3-3D13AD70426A}"/>
              </a:ext>
            </a:extLst>
          </p:cNvPr>
          <p:cNvSpPr/>
          <p:nvPr/>
        </p:nvSpPr>
        <p:spPr>
          <a:xfrm>
            <a:off x="4693690" y="1008163"/>
            <a:ext cx="74148" cy="741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74">
            <a:extLst>
              <a:ext uri="{FF2B5EF4-FFF2-40B4-BE49-F238E27FC236}">
                <a16:creationId xmlns:a16="http://schemas.microsoft.com/office/drawing/2014/main" id="{C3494080-4D79-0D4C-9D69-CAFD6CCAA482}"/>
              </a:ext>
            </a:extLst>
          </p:cNvPr>
          <p:cNvGrpSpPr>
            <a:grpSpLocks/>
          </p:cNvGrpSpPr>
          <p:nvPr/>
        </p:nvGrpSpPr>
        <p:grpSpPr bwMode="auto">
          <a:xfrm>
            <a:off x="5109521" y="440763"/>
            <a:ext cx="400721" cy="409549"/>
            <a:chOff x="480" y="2640"/>
            <a:chExt cx="440" cy="464"/>
          </a:xfrm>
        </p:grpSpPr>
        <p:pic>
          <p:nvPicPr>
            <p:cNvPr id="128" name="Picture 175" descr="2">
              <a:extLst>
                <a:ext uri="{FF2B5EF4-FFF2-40B4-BE49-F238E27FC236}">
                  <a16:creationId xmlns:a16="http://schemas.microsoft.com/office/drawing/2014/main" id="{A277888E-0080-0C48-9EFF-AC6927AC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176" descr="2">
              <a:extLst>
                <a:ext uri="{FF2B5EF4-FFF2-40B4-BE49-F238E27FC236}">
                  <a16:creationId xmlns:a16="http://schemas.microsoft.com/office/drawing/2014/main" id="{C15E94A3-992C-2C4A-83C7-A5F5EFC48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BA7FD-7520-C647-8338-DA572F0E89A5}"/>
              </a:ext>
            </a:extLst>
          </p:cNvPr>
          <p:cNvGrpSpPr/>
          <p:nvPr/>
        </p:nvGrpSpPr>
        <p:grpSpPr>
          <a:xfrm>
            <a:off x="4737462" y="3834077"/>
            <a:ext cx="481766" cy="332409"/>
            <a:chOff x="6583680" y="3116782"/>
            <a:chExt cx="481766" cy="3324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8966C7C-AD4D-2941-9F4D-1C8C62FD0756}"/>
                </a:ext>
              </a:extLst>
            </p:cNvPr>
            <p:cNvSpPr/>
            <p:nvPr/>
          </p:nvSpPr>
          <p:spPr>
            <a:xfrm>
              <a:off x="6590343" y="3174871"/>
              <a:ext cx="413781" cy="2632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D4A759-DD4B-1248-94B3-1D0980F4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3680" y="3174871"/>
              <a:ext cx="431129" cy="2743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1C0FF64-E5EF-6041-9163-7AD94278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7519" y="3116782"/>
              <a:ext cx="217927" cy="217927"/>
            </a:xfrm>
            <a:prstGeom prst="rect">
              <a:avLst/>
            </a:prstGeom>
          </p:spPr>
        </p:pic>
      </p:grp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585846BB-2FCA-E744-ABAA-024FE3EC5088}"/>
              </a:ext>
            </a:extLst>
          </p:cNvPr>
          <p:cNvCxnSpPr>
            <a:cxnSpLocks/>
            <a:stCxn id="114" idx="2"/>
            <a:endCxn id="23" idx="1"/>
          </p:cNvCxnSpPr>
          <p:nvPr/>
        </p:nvCxnSpPr>
        <p:spPr>
          <a:xfrm rot="16200000" flipH="1">
            <a:off x="3915384" y="3564685"/>
            <a:ext cx="1217818" cy="202474"/>
          </a:xfrm>
          <a:prstGeom prst="bentConnector2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23994D-C576-804F-A491-FCEA11C7A0CD}"/>
              </a:ext>
            </a:extLst>
          </p:cNvPr>
          <p:cNvCxnSpPr>
            <a:cxnSpLocks/>
          </p:cNvCxnSpPr>
          <p:nvPr/>
        </p:nvCxnSpPr>
        <p:spPr>
          <a:xfrm flipH="1">
            <a:off x="4669478" y="2587725"/>
            <a:ext cx="440043" cy="0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790B930-A3EA-9548-91BA-A8EBD00D5F8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689" y="4232895"/>
            <a:ext cx="435853" cy="4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2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2857500" y="2043414"/>
            <a:ext cx="2971225" cy="1261872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2387600" y="3559060"/>
            <a:ext cx="4051300" cy="128493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Two-Party Fallacy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621" y="400695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377" y="4534915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645956" y="3993310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160" y="452866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87560" y="2305219"/>
            <a:ext cx="496980" cy="47699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038" y="2810359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30" y="397596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167" y="397005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54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572" y="452834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503665" y="706070"/>
            <a:ext cx="1533510" cy="114955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612246" y="64098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3808606" y="700221"/>
            <a:ext cx="149323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4911899" y="641729"/>
            <a:ext cx="1656767" cy="1241954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5949610" y="706610"/>
            <a:ext cx="1513196" cy="1134329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531596" y="883404"/>
            <a:ext cx="1543290" cy="80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520842" y="900220"/>
            <a:ext cx="909415" cy="699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5841155" y="913284"/>
            <a:ext cx="909415" cy="8250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302235" y="1615248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302235" y="1753702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531279" y="1824446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311123" y="3276820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529298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311123" y="3284310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 Box 22">
            <a:extLst>
              <a:ext uri="{FF2B5EF4-FFF2-40B4-BE49-F238E27FC236}">
                <a16:creationId xmlns:a16="http://schemas.microsoft.com/office/drawing/2014/main" id="{F9258665-70C6-BF4B-864F-FB4A517BB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212" y="2810792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214612C2-B6FB-1447-9215-2CFEABE8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2317592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53033C1A-DA95-CF49-B0F8-2D245DB2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612" y="278221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C49442-5B92-B041-93B0-46338D63C604}"/>
              </a:ext>
            </a:extLst>
          </p:cNvPr>
          <p:cNvGrpSpPr/>
          <p:nvPr/>
        </p:nvGrpSpPr>
        <p:grpSpPr>
          <a:xfrm>
            <a:off x="3946838" y="773276"/>
            <a:ext cx="984593" cy="984593"/>
            <a:chOff x="3923688" y="634376"/>
            <a:chExt cx="984593" cy="9845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92B5F3-165B-284C-908A-2A20EC8FFE38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B0EFD-6F75-A24B-A323-849911A8D005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399CEF6-3864-2F4F-8917-9F6CDAE83BB2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961596-5CDA-E14C-85B7-B3845C5B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sp>
        <p:nvSpPr>
          <p:cNvPr id="103" name="Cloud 102">
            <a:extLst>
              <a:ext uri="{FF2B5EF4-FFF2-40B4-BE49-F238E27FC236}">
                <a16:creationId xmlns:a16="http://schemas.microsoft.com/office/drawing/2014/main" id="{70DE4BD8-5069-2049-8735-149F95346801}"/>
              </a:ext>
            </a:extLst>
          </p:cNvPr>
          <p:cNvSpPr/>
          <p:nvPr/>
        </p:nvSpPr>
        <p:spPr>
          <a:xfrm>
            <a:off x="4830064" y="304317"/>
            <a:ext cx="959637" cy="702639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9046F06-EB3E-7A41-82C8-E70980A70037}"/>
              </a:ext>
            </a:extLst>
          </p:cNvPr>
          <p:cNvSpPr/>
          <p:nvPr/>
        </p:nvSpPr>
        <p:spPr>
          <a:xfrm>
            <a:off x="4795916" y="902248"/>
            <a:ext cx="143752" cy="1437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1FC7B3A-C8C1-E44D-9EE3-3D13AD70426A}"/>
              </a:ext>
            </a:extLst>
          </p:cNvPr>
          <p:cNvSpPr/>
          <p:nvPr/>
        </p:nvSpPr>
        <p:spPr>
          <a:xfrm>
            <a:off x="4693690" y="1008163"/>
            <a:ext cx="74148" cy="741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74">
            <a:extLst>
              <a:ext uri="{FF2B5EF4-FFF2-40B4-BE49-F238E27FC236}">
                <a16:creationId xmlns:a16="http://schemas.microsoft.com/office/drawing/2014/main" id="{C3494080-4D79-0D4C-9D69-CAFD6CCAA482}"/>
              </a:ext>
            </a:extLst>
          </p:cNvPr>
          <p:cNvGrpSpPr>
            <a:grpSpLocks/>
          </p:cNvGrpSpPr>
          <p:nvPr/>
        </p:nvGrpSpPr>
        <p:grpSpPr bwMode="auto">
          <a:xfrm>
            <a:off x="5109521" y="440763"/>
            <a:ext cx="400721" cy="409549"/>
            <a:chOff x="480" y="2640"/>
            <a:chExt cx="440" cy="464"/>
          </a:xfrm>
        </p:grpSpPr>
        <p:pic>
          <p:nvPicPr>
            <p:cNvPr id="128" name="Picture 175" descr="2">
              <a:extLst>
                <a:ext uri="{FF2B5EF4-FFF2-40B4-BE49-F238E27FC236}">
                  <a16:creationId xmlns:a16="http://schemas.microsoft.com/office/drawing/2014/main" id="{A277888E-0080-0C48-9EFF-AC6927AC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176" descr="2">
              <a:extLst>
                <a:ext uri="{FF2B5EF4-FFF2-40B4-BE49-F238E27FC236}">
                  <a16:creationId xmlns:a16="http://schemas.microsoft.com/office/drawing/2014/main" id="{C15E94A3-992C-2C4A-83C7-A5F5EFC48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585846BB-2FCA-E744-ABAA-024FE3EC5088}"/>
              </a:ext>
            </a:extLst>
          </p:cNvPr>
          <p:cNvCxnSpPr>
            <a:cxnSpLocks/>
            <a:stCxn id="23" idx="1"/>
            <a:endCxn id="114" idx="2"/>
          </p:cNvCxnSpPr>
          <p:nvPr/>
        </p:nvCxnSpPr>
        <p:spPr>
          <a:xfrm rot="10800000">
            <a:off x="4423056" y="3057013"/>
            <a:ext cx="202474" cy="1217818"/>
          </a:xfrm>
          <a:prstGeom prst="bentConnector2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23994D-C576-804F-A491-FCEA11C7A0CD}"/>
              </a:ext>
            </a:extLst>
          </p:cNvPr>
          <p:cNvCxnSpPr>
            <a:cxnSpLocks/>
          </p:cNvCxnSpPr>
          <p:nvPr/>
        </p:nvCxnSpPr>
        <p:spPr>
          <a:xfrm flipH="1">
            <a:off x="4112971" y="4453618"/>
            <a:ext cx="440043" cy="0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790B930-A3EA-9548-91BA-A8EBD00D5F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689" y="4232895"/>
            <a:ext cx="435853" cy="43585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BB5ACA8-FABD-ED4A-8917-65E9B8300B1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712" y="2365206"/>
            <a:ext cx="604190" cy="408236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F44043-68EA-2641-93E7-CEA93CF29F0D}"/>
              </a:ext>
            </a:extLst>
          </p:cNvPr>
          <p:cNvCxnSpPr/>
          <p:nvPr/>
        </p:nvCxnSpPr>
        <p:spPr>
          <a:xfrm>
            <a:off x="4423823" y="1734365"/>
            <a:ext cx="0" cy="570854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64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D2EB34-4F5E-0245-AAEF-F29485443D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714500"/>
            <a:ext cx="9144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CB6E8F-6980-694E-A190-D0C90D9F1C25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8E018F7D-0502-0A4E-AF8C-B590DD57533C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261952-3AC0-0644-A2A8-1C4E620340E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Perimeter security relies on a false two party model.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9F10C7-1228-DE46-B8A5-4443B1139630}"/>
              </a:ext>
            </a:extLst>
          </p:cNvPr>
          <p:cNvGrpSpPr/>
          <p:nvPr/>
        </p:nvGrpSpPr>
        <p:grpSpPr>
          <a:xfrm>
            <a:off x="1143000" y="2184552"/>
            <a:ext cx="8424081" cy="832516"/>
            <a:chOff x="577482" y="4208063"/>
            <a:chExt cx="8424081" cy="832516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1CFB11-B36B-BC4C-9DB6-62748F339BF7}"/>
                </a:ext>
              </a:extLst>
            </p:cNvPr>
            <p:cNvSpPr/>
            <p:nvPr/>
          </p:nvSpPr>
          <p:spPr>
            <a:xfrm>
              <a:off x="577482" y="4208063"/>
              <a:ext cx="8424081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A2DEB5-145E-5145-B973-6D8A30C20742}"/>
                </a:ext>
              </a:extLst>
            </p:cNvPr>
            <p:cNvSpPr txBox="1"/>
            <p:nvPr/>
          </p:nvSpPr>
          <p:spPr>
            <a:xfrm>
              <a:off x="1364882" y="4344541"/>
              <a:ext cx="67164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 rules are not structured as A </a:t>
              </a:r>
              <a:r>
                <a:rPr lang="en-US" sz="2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→ </a:t>
              </a:r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 </a:t>
              </a:r>
              <a:r>
                <a:rPr lang="en-US" sz="2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→ </a:t>
              </a:r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76E2BE-00B8-A349-BC7C-1B7DA21B73EC}"/>
              </a:ext>
            </a:extLst>
          </p:cNvPr>
          <p:cNvGrpSpPr/>
          <p:nvPr/>
        </p:nvGrpSpPr>
        <p:grpSpPr>
          <a:xfrm>
            <a:off x="-423081" y="3796900"/>
            <a:ext cx="9539790" cy="1128903"/>
            <a:chOff x="-423081" y="68236"/>
            <a:chExt cx="9539790" cy="1128903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2544615-BA74-6B45-BCF8-20CF867A0DC2}"/>
                </a:ext>
              </a:extLst>
            </p:cNvPr>
            <p:cNvSpPr/>
            <p:nvPr/>
          </p:nvSpPr>
          <p:spPr>
            <a:xfrm>
              <a:off x="-423081" y="68236"/>
              <a:ext cx="9157649" cy="112890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DE3AC5-D111-B24E-B00A-81E76A3E61E2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Hackers exploit the network by </a:t>
              </a:r>
              <a:r>
                <a:rPr lang="en-US" sz="2600" b="1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chaining</a:t>
              </a:r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to trusted inner perimeter targets.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4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87792-D72F-A54F-B708-EC1732248D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4AA3A-0E2A-1D46-A1CA-C3162FC55B6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0B4C40-00EC-CF4C-9CC5-4B62D02C0F71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4B0E5D-CA44-8C45-BA77-83E27F4D3DC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It’s understandable how we arrived here.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B61D72-3BA8-A843-BE88-6FD4AE94788B}"/>
              </a:ext>
            </a:extLst>
          </p:cNvPr>
          <p:cNvSpPr/>
          <p:nvPr/>
        </p:nvSpPr>
        <p:spPr>
          <a:xfrm>
            <a:off x="0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D59EB0-187E-AF4C-93F9-434225C9ABCB}"/>
              </a:ext>
            </a:extLst>
          </p:cNvPr>
          <p:cNvSpPr/>
          <p:nvPr/>
        </p:nvSpPr>
        <p:spPr>
          <a:xfrm>
            <a:off x="3049524" y="1790700"/>
            <a:ext cx="3044952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39439-22AC-814B-BFF9-8D0D81D63594}"/>
              </a:ext>
            </a:extLst>
          </p:cNvPr>
          <p:cNvSpPr/>
          <p:nvPr/>
        </p:nvSpPr>
        <p:spPr>
          <a:xfrm>
            <a:off x="6083046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8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87792-D72F-A54F-B708-EC1732248D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4AA3A-0E2A-1D46-A1CA-C3162FC55B6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0B4C40-00EC-CF4C-9CC5-4B62D02C0F71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4B0E5D-CA44-8C45-BA77-83E27F4D3DC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reached this architecture through logical steps.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B61D72-3BA8-A843-BE88-6FD4AE94788B}"/>
              </a:ext>
            </a:extLst>
          </p:cNvPr>
          <p:cNvSpPr/>
          <p:nvPr/>
        </p:nvSpPr>
        <p:spPr>
          <a:xfrm>
            <a:off x="0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D59EB0-187E-AF4C-93F9-434225C9ABCB}"/>
              </a:ext>
            </a:extLst>
          </p:cNvPr>
          <p:cNvSpPr/>
          <p:nvPr/>
        </p:nvSpPr>
        <p:spPr>
          <a:xfrm>
            <a:off x="3049524" y="1790700"/>
            <a:ext cx="3044952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39439-22AC-814B-BFF9-8D0D81D63594}"/>
              </a:ext>
            </a:extLst>
          </p:cNvPr>
          <p:cNvSpPr/>
          <p:nvPr/>
        </p:nvSpPr>
        <p:spPr>
          <a:xfrm>
            <a:off x="6083046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hape 238">
            <a:extLst>
              <a:ext uri="{FF2B5EF4-FFF2-40B4-BE49-F238E27FC236}">
                <a16:creationId xmlns:a16="http://schemas.microsoft.com/office/drawing/2014/main" id="{68731499-6061-2949-8D3E-E645C708D18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066" y="1790700"/>
            <a:ext cx="3054096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91B0D0-8370-4648-8609-333D17D06BEB}"/>
              </a:ext>
            </a:extLst>
          </p:cNvPr>
          <p:cNvSpPr/>
          <p:nvPr/>
        </p:nvSpPr>
        <p:spPr>
          <a:xfrm>
            <a:off x="-5715" y="1790700"/>
            <a:ext cx="3054096" cy="1673352"/>
          </a:xfrm>
          <a:prstGeom prst="rect">
            <a:avLst/>
          </a:prstGeom>
          <a:solidFill>
            <a:schemeClr val="accent2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3F4AE1-79E7-0E48-A3F5-3E5F8C99EA9F}"/>
              </a:ext>
            </a:extLst>
          </p:cNvPr>
          <p:cNvSpPr/>
          <p:nvPr/>
        </p:nvSpPr>
        <p:spPr>
          <a:xfrm>
            <a:off x="-5715" y="3464052"/>
            <a:ext cx="3054096" cy="1673352"/>
          </a:xfrm>
          <a:prstGeom prst="rect">
            <a:avLst/>
          </a:prstGeom>
          <a:solidFill>
            <a:srgbClr val="C00000">
              <a:alpha val="78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0C8A8-FE61-6141-BBC7-D6F41A1F69D4}"/>
              </a:ext>
            </a:extLst>
          </p:cNvPr>
          <p:cNvSpPr/>
          <p:nvPr/>
        </p:nvSpPr>
        <p:spPr>
          <a:xfrm>
            <a:off x="9144" y="4597400"/>
            <a:ext cx="3026664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Outside is bad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31B97F-32AC-F74B-8D42-0DF59AEA797E}"/>
              </a:ext>
            </a:extLst>
          </p:cNvPr>
          <p:cNvSpPr/>
          <p:nvPr/>
        </p:nvSpPr>
        <p:spPr>
          <a:xfrm>
            <a:off x="6858" y="1804670"/>
            <a:ext cx="3027172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Inside is good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D52BD6-1C7C-EE47-84AF-C539B45B539B}"/>
              </a:ext>
            </a:extLst>
          </p:cNvPr>
          <p:cNvSpPr/>
          <p:nvPr/>
        </p:nvSpPr>
        <p:spPr>
          <a:xfrm>
            <a:off x="6858" y="3391916"/>
            <a:ext cx="3027172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353515-4772-2247-B2CF-97B81B8532FF}"/>
              </a:ext>
            </a:extLst>
          </p:cNvPr>
          <p:cNvSpPr/>
          <p:nvPr/>
        </p:nvSpPr>
        <p:spPr>
          <a:xfrm>
            <a:off x="1122299" y="3008122"/>
            <a:ext cx="825500" cy="825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B5B1A2-E956-DE46-A725-14C3BFD17C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887" y="3224316"/>
            <a:ext cx="604190" cy="4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2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" grpId="0" animBg="1"/>
      <p:bldP spid="22" grpId="0" animBg="1"/>
      <p:bldP spid="24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87792-D72F-A54F-B708-EC1732248D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4AA3A-0E2A-1D46-A1CA-C3162FC55B6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0B4C40-00EC-CF4C-9CC5-4B62D02C0F71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4B0E5D-CA44-8C45-BA77-83E27F4D3DC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But the end result after 30+ years is highly dangerous.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B61D72-3BA8-A843-BE88-6FD4AE94788B}"/>
              </a:ext>
            </a:extLst>
          </p:cNvPr>
          <p:cNvSpPr/>
          <p:nvPr/>
        </p:nvSpPr>
        <p:spPr>
          <a:xfrm>
            <a:off x="0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D59EB0-187E-AF4C-93F9-434225C9ABCB}"/>
              </a:ext>
            </a:extLst>
          </p:cNvPr>
          <p:cNvSpPr/>
          <p:nvPr/>
        </p:nvSpPr>
        <p:spPr>
          <a:xfrm>
            <a:off x="3049524" y="1790700"/>
            <a:ext cx="3044952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39439-22AC-814B-BFF9-8D0D81D63594}"/>
              </a:ext>
            </a:extLst>
          </p:cNvPr>
          <p:cNvSpPr/>
          <p:nvPr/>
        </p:nvSpPr>
        <p:spPr>
          <a:xfrm>
            <a:off x="6083046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hape 238">
            <a:extLst>
              <a:ext uri="{FF2B5EF4-FFF2-40B4-BE49-F238E27FC236}">
                <a16:creationId xmlns:a16="http://schemas.microsoft.com/office/drawing/2014/main" id="{68731499-6061-2949-8D3E-E645C708D18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066" y="1790700"/>
            <a:ext cx="3054096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91B0D0-8370-4648-8609-333D17D06BEB}"/>
              </a:ext>
            </a:extLst>
          </p:cNvPr>
          <p:cNvSpPr/>
          <p:nvPr/>
        </p:nvSpPr>
        <p:spPr>
          <a:xfrm>
            <a:off x="-5715" y="1790700"/>
            <a:ext cx="3054096" cy="1673352"/>
          </a:xfrm>
          <a:prstGeom prst="rect">
            <a:avLst/>
          </a:prstGeom>
          <a:solidFill>
            <a:schemeClr val="accent2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3F4AE1-79E7-0E48-A3F5-3E5F8C99EA9F}"/>
              </a:ext>
            </a:extLst>
          </p:cNvPr>
          <p:cNvSpPr/>
          <p:nvPr/>
        </p:nvSpPr>
        <p:spPr>
          <a:xfrm>
            <a:off x="-5715" y="3464052"/>
            <a:ext cx="3054096" cy="1673352"/>
          </a:xfrm>
          <a:prstGeom prst="rect">
            <a:avLst/>
          </a:prstGeom>
          <a:solidFill>
            <a:srgbClr val="C00000">
              <a:alpha val="78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0C8A8-FE61-6141-BBC7-D6F41A1F69D4}"/>
              </a:ext>
            </a:extLst>
          </p:cNvPr>
          <p:cNvSpPr/>
          <p:nvPr/>
        </p:nvSpPr>
        <p:spPr>
          <a:xfrm>
            <a:off x="9144" y="4597400"/>
            <a:ext cx="3026664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Outside is bad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31B97F-32AC-F74B-8D42-0DF59AEA797E}"/>
              </a:ext>
            </a:extLst>
          </p:cNvPr>
          <p:cNvSpPr/>
          <p:nvPr/>
        </p:nvSpPr>
        <p:spPr>
          <a:xfrm>
            <a:off x="6858" y="1804670"/>
            <a:ext cx="3027172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Inside is good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D52BD6-1C7C-EE47-84AF-C539B45B539B}"/>
              </a:ext>
            </a:extLst>
          </p:cNvPr>
          <p:cNvSpPr/>
          <p:nvPr/>
        </p:nvSpPr>
        <p:spPr>
          <a:xfrm>
            <a:off x="6858" y="3391916"/>
            <a:ext cx="3027172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353515-4772-2247-B2CF-97B81B8532FF}"/>
              </a:ext>
            </a:extLst>
          </p:cNvPr>
          <p:cNvSpPr/>
          <p:nvPr/>
        </p:nvSpPr>
        <p:spPr>
          <a:xfrm>
            <a:off x="1122299" y="3008122"/>
            <a:ext cx="825500" cy="825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B5B1A2-E956-DE46-A725-14C3BFD17C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887" y="3224316"/>
            <a:ext cx="604190" cy="408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7271D-4DC5-594E-A398-2F05981BB6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8795" y="1804670"/>
            <a:ext cx="3017520" cy="33284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E4AD3FC-EA11-AC4D-BAE4-A9B0BB5BD128}"/>
              </a:ext>
            </a:extLst>
          </p:cNvPr>
          <p:cNvSpPr/>
          <p:nvPr/>
        </p:nvSpPr>
        <p:spPr>
          <a:xfrm>
            <a:off x="3063240" y="4599432"/>
            <a:ext cx="3008376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Easiest path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A273AA-BAEC-A749-A34B-D4B43E02C2BE}"/>
              </a:ext>
            </a:extLst>
          </p:cNvPr>
          <p:cNvSpPr/>
          <p:nvPr/>
        </p:nvSpPr>
        <p:spPr>
          <a:xfrm>
            <a:off x="3063240" y="1801368"/>
            <a:ext cx="3008376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Hackers take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5145-DEF6-CC4D-BD85-F7B6BF6E3B0B}"/>
              </a:ext>
            </a:extLst>
          </p:cNvPr>
          <p:cNvSpPr/>
          <p:nvPr/>
        </p:nvSpPr>
        <p:spPr>
          <a:xfrm>
            <a:off x="3063239" y="2341372"/>
            <a:ext cx="3008376" cy="2253996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A051D3-E140-9E43-B98A-D984A2908A6B}"/>
              </a:ext>
            </a:extLst>
          </p:cNvPr>
          <p:cNvGrpSpPr/>
          <p:nvPr/>
        </p:nvGrpSpPr>
        <p:grpSpPr>
          <a:xfrm>
            <a:off x="4272091" y="2424966"/>
            <a:ext cx="659744" cy="659744"/>
            <a:chOff x="3923688" y="634376"/>
            <a:chExt cx="984593" cy="98459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22D9BA-99C2-594F-933A-45AB5B5AB8D2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D069BF0-AAC3-384B-A541-E50D06633BD7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6D7F745-F3D4-134A-B658-CA0404D8DEA6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21AE294-C1F6-D742-9294-FF8B74035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grpSp>
        <p:nvGrpSpPr>
          <p:cNvPr id="32" name="Group 174">
            <a:extLst>
              <a:ext uri="{FF2B5EF4-FFF2-40B4-BE49-F238E27FC236}">
                <a16:creationId xmlns:a16="http://schemas.microsoft.com/office/drawing/2014/main" id="{B318D66B-0267-CD4F-8CEB-F113429E1D8C}"/>
              </a:ext>
            </a:extLst>
          </p:cNvPr>
          <p:cNvGrpSpPr>
            <a:grpSpLocks/>
          </p:cNvGrpSpPr>
          <p:nvPr/>
        </p:nvGrpSpPr>
        <p:grpSpPr bwMode="auto">
          <a:xfrm>
            <a:off x="4294938" y="3939988"/>
            <a:ext cx="536146" cy="547958"/>
            <a:chOff x="480" y="2640"/>
            <a:chExt cx="440" cy="464"/>
          </a:xfrm>
        </p:grpSpPr>
        <p:pic>
          <p:nvPicPr>
            <p:cNvPr id="33" name="Picture 175" descr="2">
              <a:extLst>
                <a:ext uri="{FF2B5EF4-FFF2-40B4-BE49-F238E27FC236}">
                  <a16:creationId xmlns:a16="http://schemas.microsoft.com/office/drawing/2014/main" id="{6BB012AE-89FC-EE49-AF89-A393CDD6D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176" descr="2">
              <a:extLst>
                <a:ext uri="{FF2B5EF4-FFF2-40B4-BE49-F238E27FC236}">
                  <a16:creationId xmlns:a16="http://schemas.microsoft.com/office/drawing/2014/main" id="{09A2A16C-0DF2-294B-8999-4FA941C60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CD5FF78-7967-2248-8CDA-BBCF3C1981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410" y="3228177"/>
            <a:ext cx="604190" cy="408236"/>
          </a:xfrm>
          <a:prstGeom prst="rect">
            <a:avLst/>
          </a:prstGeom>
        </p:spPr>
      </p:pic>
      <p:pic>
        <p:nvPicPr>
          <p:cNvPr id="36" name="Picture 131" descr="gray_server">
            <a:extLst>
              <a:ext uri="{FF2B5EF4-FFF2-40B4-BE49-F238E27FC236}">
                <a16:creationId xmlns:a16="http://schemas.microsoft.com/office/drawing/2014/main" id="{92CB736E-FFE2-EA4F-9D8B-DB8F4A45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5967" y="3200886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7273FFA-0299-864E-9FD8-06DCA0EAC1AA}"/>
              </a:ext>
            </a:extLst>
          </p:cNvPr>
          <p:cNvCxnSpPr>
            <a:stCxn id="31" idx="1"/>
            <a:endCxn id="36" idx="0"/>
          </p:cNvCxnSpPr>
          <p:nvPr/>
        </p:nvCxnSpPr>
        <p:spPr>
          <a:xfrm rot="10800000" flipV="1">
            <a:off x="3702771" y="2754838"/>
            <a:ext cx="569320" cy="446048"/>
          </a:xfrm>
          <a:prstGeom prst="curvedConnector2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8A6794D-020C-9E47-B907-5253E04A1282}"/>
              </a:ext>
            </a:extLst>
          </p:cNvPr>
          <p:cNvCxnSpPr>
            <a:stCxn id="36" idx="2"/>
            <a:endCxn id="34" idx="1"/>
          </p:cNvCxnSpPr>
          <p:nvPr/>
        </p:nvCxnSpPr>
        <p:spPr>
          <a:xfrm rot="16200000" flipH="1">
            <a:off x="3691518" y="3667233"/>
            <a:ext cx="614672" cy="592167"/>
          </a:xfrm>
          <a:prstGeom prst="curvedConnector2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87792-D72F-A54F-B708-EC1732248D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4AA3A-0E2A-1D46-A1CA-C3162FC55B6C}"/>
              </a:ext>
            </a:extLst>
          </p:cNvPr>
          <p:cNvGrpSpPr/>
          <p:nvPr/>
        </p:nvGrpSpPr>
        <p:grpSpPr>
          <a:xfrm>
            <a:off x="-423081" y="300252"/>
            <a:ext cx="9539790" cy="832516"/>
            <a:chOff x="-423081" y="68237"/>
            <a:chExt cx="9539790" cy="83251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0B4C40-00EC-CF4C-9CC5-4B62D02C0F71}"/>
                </a:ext>
              </a:extLst>
            </p:cNvPr>
            <p:cNvSpPr/>
            <p:nvPr/>
          </p:nvSpPr>
          <p:spPr>
            <a:xfrm>
              <a:off x="-423081" y="68237"/>
              <a:ext cx="9157649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4B0E5D-CA44-8C45-BA77-83E27F4D3DC3}"/>
                </a:ext>
              </a:extLst>
            </p:cNvPr>
            <p:cNvSpPr txBox="1"/>
            <p:nvPr/>
          </p:nvSpPr>
          <p:spPr>
            <a:xfrm>
              <a:off x="504972" y="245659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what comes next?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B61D72-3BA8-A843-BE88-6FD4AE94788B}"/>
              </a:ext>
            </a:extLst>
          </p:cNvPr>
          <p:cNvSpPr/>
          <p:nvPr/>
        </p:nvSpPr>
        <p:spPr>
          <a:xfrm>
            <a:off x="0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D59EB0-187E-AF4C-93F9-434225C9ABCB}"/>
              </a:ext>
            </a:extLst>
          </p:cNvPr>
          <p:cNvSpPr/>
          <p:nvPr/>
        </p:nvSpPr>
        <p:spPr>
          <a:xfrm>
            <a:off x="3049524" y="1790700"/>
            <a:ext cx="3044952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39439-22AC-814B-BFF9-8D0D81D63594}"/>
              </a:ext>
            </a:extLst>
          </p:cNvPr>
          <p:cNvSpPr/>
          <p:nvPr/>
        </p:nvSpPr>
        <p:spPr>
          <a:xfrm>
            <a:off x="6083046" y="1790700"/>
            <a:ext cx="3054096" cy="3352800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hape 238">
            <a:extLst>
              <a:ext uri="{FF2B5EF4-FFF2-40B4-BE49-F238E27FC236}">
                <a16:creationId xmlns:a16="http://schemas.microsoft.com/office/drawing/2014/main" id="{68731499-6061-2949-8D3E-E645C708D18A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066" y="1790700"/>
            <a:ext cx="3054096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91B0D0-8370-4648-8609-333D17D06BEB}"/>
              </a:ext>
            </a:extLst>
          </p:cNvPr>
          <p:cNvSpPr/>
          <p:nvPr/>
        </p:nvSpPr>
        <p:spPr>
          <a:xfrm>
            <a:off x="-5715" y="1790700"/>
            <a:ext cx="3054096" cy="1673352"/>
          </a:xfrm>
          <a:prstGeom prst="rect">
            <a:avLst/>
          </a:prstGeom>
          <a:solidFill>
            <a:schemeClr val="accent2">
              <a:lumMod val="50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3F4AE1-79E7-0E48-A3F5-3E5F8C99EA9F}"/>
              </a:ext>
            </a:extLst>
          </p:cNvPr>
          <p:cNvSpPr/>
          <p:nvPr/>
        </p:nvSpPr>
        <p:spPr>
          <a:xfrm>
            <a:off x="-5715" y="3464052"/>
            <a:ext cx="3054096" cy="1673352"/>
          </a:xfrm>
          <a:prstGeom prst="rect">
            <a:avLst/>
          </a:prstGeom>
          <a:solidFill>
            <a:srgbClr val="C00000">
              <a:alpha val="78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0C8A8-FE61-6141-BBC7-D6F41A1F69D4}"/>
              </a:ext>
            </a:extLst>
          </p:cNvPr>
          <p:cNvSpPr/>
          <p:nvPr/>
        </p:nvSpPr>
        <p:spPr>
          <a:xfrm>
            <a:off x="9144" y="4597400"/>
            <a:ext cx="3026664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Outside is bad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31B97F-32AC-F74B-8D42-0DF59AEA797E}"/>
              </a:ext>
            </a:extLst>
          </p:cNvPr>
          <p:cNvSpPr/>
          <p:nvPr/>
        </p:nvSpPr>
        <p:spPr>
          <a:xfrm>
            <a:off x="6858" y="1804670"/>
            <a:ext cx="3027172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Inside is good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D52BD6-1C7C-EE47-84AF-C539B45B539B}"/>
              </a:ext>
            </a:extLst>
          </p:cNvPr>
          <p:cNvSpPr/>
          <p:nvPr/>
        </p:nvSpPr>
        <p:spPr>
          <a:xfrm>
            <a:off x="6858" y="3391916"/>
            <a:ext cx="3027172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353515-4772-2247-B2CF-97B81B8532FF}"/>
              </a:ext>
            </a:extLst>
          </p:cNvPr>
          <p:cNvSpPr/>
          <p:nvPr/>
        </p:nvSpPr>
        <p:spPr>
          <a:xfrm>
            <a:off x="1122299" y="3008122"/>
            <a:ext cx="825500" cy="825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B5B1A2-E956-DE46-A725-14C3BFD17C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887" y="3224316"/>
            <a:ext cx="604190" cy="408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7271D-4DC5-594E-A398-2F05981BB6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8795" y="1804670"/>
            <a:ext cx="3017520" cy="33284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E4AD3FC-EA11-AC4D-BAE4-A9B0BB5BD128}"/>
              </a:ext>
            </a:extLst>
          </p:cNvPr>
          <p:cNvSpPr/>
          <p:nvPr/>
        </p:nvSpPr>
        <p:spPr>
          <a:xfrm>
            <a:off x="3063240" y="4599432"/>
            <a:ext cx="3008376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Easiest path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A273AA-BAEC-A749-A34B-D4B43E02C2BE}"/>
              </a:ext>
            </a:extLst>
          </p:cNvPr>
          <p:cNvSpPr/>
          <p:nvPr/>
        </p:nvSpPr>
        <p:spPr>
          <a:xfrm>
            <a:off x="3063240" y="1801368"/>
            <a:ext cx="3008376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Hackers take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5145-DEF6-CC4D-BD85-F7B6BF6E3B0B}"/>
              </a:ext>
            </a:extLst>
          </p:cNvPr>
          <p:cNvSpPr/>
          <p:nvPr/>
        </p:nvSpPr>
        <p:spPr>
          <a:xfrm>
            <a:off x="3063239" y="2341372"/>
            <a:ext cx="3008376" cy="2253996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A051D3-E140-9E43-B98A-D984A2908A6B}"/>
              </a:ext>
            </a:extLst>
          </p:cNvPr>
          <p:cNvGrpSpPr/>
          <p:nvPr/>
        </p:nvGrpSpPr>
        <p:grpSpPr>
          <a:xfrm>
            <a:off x="4272091" y="2424966"/>
            <a:ext cx="659744" cy="659744"/>
            <a:chOff x="3923688" y="634376"/>
            <a:chExt cx="984593" cy="98459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22D9BA-99C2-594F-933A-45AB5B5AB8D2}"/>
                </a:ext>
              </a:extLst>
            </p:cNvPr>
            <p:cNvSpPr/>
            <p:nvPr/>
          </p:nvSpPr>
          <p:spPr>
            <a:xfrm>
              <a:off x="4183625" y="1165479"/>
              <a:ext cx="471734" cy="3029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D069BF0-AAC3-384B-A541-E50D06633BD7}"/>
                </a:ext>
              </a:extLst>
            </p:cNvPr>
            <p:cNvSpPr/>
            <p:nvPr/>
          </p:nvSpPr>
          <p:spPr>
            <a:xfrm>
              <a:off x="4297143" y="951660"/>
              <a:ext cx="256961" cy="175765"/>
            </a:xfrm>
            <a:custGeom>
              <a:avLst/>
              <a:gdLst>
                <a:gd name="connsiteX0" fmla="*/ 0 w 854075"/>
                <a:gd name="connsiteY0" fmla="*/ 85725 h 584200"/>
                <a:gd name="connsiteX1" fmla="*/ 107950 w 854075"/>
                <a:gd name="connsiteY1" fmla="*/ 428625 h 584200"/>
                <a:gd name="connsiteX2" fmla="*/ 358775 w 854075"/>
                <a:gd name="connsiteY2" fmla="*/ 584200 h 584200"/>
                <a:gd name="connsiteX3" fmla="*/ 555625 w 854075"/>
                <a:gd name="connsiteY3" fmla="*/ 584200 h 584200"/>
                <a:gd name="connsiteX4" fmla="*/ 730250 w 854075"/>
                <a:gd name="connsiteY4" fmla="*/ 450850 h 584200"/>
                <a:gd name="connsiteX5" fmla="*/ 854075 w 854075"/>
                <a:gd name="connsiteY5" fmla="*/ 50800 h 584200"/>
                <a:gd name="connsiteX6" fmla="*/ 746125 w 854075"/>
                <a:gd name="connsiteY6" fmla="*/ 0 h 584200"/>
                <a:gd name="connsiteX7" fmla="*/ 82550 w 854075"/>
                <a:gd name="connsiteY7" fmla="*/ 6350 h 584200"/>
                <a:gd name="connsiteX8" fmla="*/ 0 w 854075"/>
                <a:gd name="connsiteY8" fmla="*/ 85725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075" h="584200">
                  <a:moveTo>
                    <a:pt x="0" y="85725"/>
                  </a:moveTo>
                  <a:lnTo>
                    <a:pt x="107950" y="428625"/>
                  </a:lnTo>
                  <a:lnTo>
                    <a:pt x="358775" y="584200"/>
                  </a:lnTo>
                  <a:lnTo>
                    <a:pt x="555625" y="584200"/>
                  </a:lnTo>
                  <a:lnTo>
                    <a:pt x="730250" y="450850"/>
                  </a:lnTo>
                  <a:lnTo>
                    <a:pt x="854075" y="50800"/>
                  </a:lnTo>
                  <a:lnTo>
                    <a:pt x="746125" y="0"/>
                  </a:lnTo>
                  <a:lnTo>
                    <a:pt x="82550" y="63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6D7F745-F3D4-134A-B658-CA0404D8DEA6}"/>
                </a:ext>
              </a:extLst>
            </p:cNvPr>
            <p:cNvSpPr/>
            <p:nvPr/>
          </p:nvSpPr>
          <p:spPr>
            <a:xfrm>
              <a:off x="4234097" y="724312"/>
              <a:ext cx="378277" cy="239766"/>
            </a:xfrm>
            <a:custGeom>
              <a:avLst/>
              <a:gdLst>
                <a:gd name="connsiteX0" fmla="*/ 635000 w 1257300"/>
                <a:gd name="connsiteY0" fmla="*/ 0 h 796925"/>
                <a:gd name="connsiteX1" fmla="*/ 806450 w 1257300"/>
                <a:gd name="connsiteY1" fmla="*/ 69850 h 796925"/>
                <a:gd name="connsiteX2" fmla="*/ 920750 w 1257300"/>
                <a:gd name="connsiteY2" fmla="*/ 158750 h 796925"/>
                <a:gd name="connsiteX3" fmla="*/ 1066800 w 1257300"/>
                <a:gd name="connsiteY3" fmla="*/ 368300 h 796925"/>
                <a:gd name="connsiteX4" fmla="*/ 1177925 w 1257300"/>
                <a:gd name="connsiteY4" fmla="*/ 587375 h 796925"/>
                <a:gd name="connsiteX5" fmla="*/ 1257300 w 1257300"/>
                <a:gd name="connsiteY5" fmla="*/ 793750 h 796925"/>
                <a:gd name="connsiteX6" fmla="*/ 1225550 w 1257300"/>
                <a:gd name="connsiteY6" fmla="*/ 796925 h 796925"/>
                <a:gd name="connsiteX7" fmla="*/ 1050925 w 1257300"/>
                <a:gd name="connsiteY7" fmla="*/ 736600 h 796925"/>
                <a:gd name="connsiteX8" fmla="*/ 930275 w 1257300"/>
                <a:gd name="connsiteY8" fmla="*/ 717550 h 796925"/>
                <a:gd name="connsiteX9" fmla="*/ 727075 w 1257300"/>
                <a:gd name="connsiteY9" fmla="*/ 698500 h 796925"/>
                <a:gd name="connsiteX10" fmla="*/ 476250 w 1257300"/>
                <a:gd name="connsiteY10" fmla="*/ 704850 h 796925"/>
                <a:gd name="connsiteX11" fmla="*/ 317500 w 1257300"/>
                <a:gd name="connsiteY11" fmla="*/ 714375 h 796925"/>
                <a:gd name="connsiteX12" fmla="*/ 168275 w 1257300"/>
                <a:gd name="connsiteY12" fmla="*/ 755650 h 796925"/>
                <a:gd name="connsiteX13" fmla="*/ 31750 w 1257300"/>
                <a:gd name="connsiteY13" fmla="*/ 787400 h 796925"/>
                <a:gd name="connsiteX14" fmla="*/ 0 w 1257300"/>
                <a:gd name="connsiteY14" fmla="*/ 755650 h 796925"/>
                <a:gd name="connsiteX15" fmla="*/ 155575 w 1257300"/>
                <a:gd name="connsiteY15" fmla="*/ 438150 h 796925"/>
                <a:gd name="connsiteX16" fmla="*/ 273050 w 1257300"/>
                <a:gd name="connsiteY16" fmla="*/ 238125 h 796925"/>
                <a:gd name="connsiteX17" fmla="*/ 425450 w 1257300"/>
                <a:gd name="connsiteY17" fmla="*/ 82550 h 796925"/>
                <a:gd name="connsiteX18" fmla="*/ 635000 w 1257300"/>
                <a:gd name="connsiteY18" fmla="*/ 0 h 79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7300" h="796925">
                  <a:moveTo>
                    <a:pt x="635000" y="0"/>
                  </a:moveTo>
                  <a:lnTo>
                    <a:pt x="806450" y="69850"/>
                  </a:lnTo>
                  <a:lnTo>
                    <a:pt x="920750" y="158750"/>
                  </a:lnTo>
                  <a:lnTo>
                    <a:pt x="1066800" y="368300"/>
                  </a:lnTo>
                  <a:lnTo>
                    <a:pt x="1177925" y="587375"/>
                  </a:lnTo>
                  <a:lnTo>
                    <a:pt x="1257300" y="793750"/>
                  </a:lnTo>
                  <a:lnTo>
                    <a:pt x="1225550" y="796925"/>
                  </a:lnTo>
                  <a:lnTo>
                    <a:pt x="1050925" y="736600"/>
                  </a:lnTo>
                  <a:lnTo>
                    <a:pt x="930275" y="717550"/>
                  </a:lnTo>
                  <a:lnTo>
                    <a:pt x="727075" y="698500"/>
                  </a:lnTo>
                  <a:lnTo>
                    <a:pt x="476250" y="704850"/>
                  </a:lnTo>
                  <a:lnTo>
                    <a:pt x="317500" y="714375"/>
                  </a:lnTo>
                  <a:lnTo>
                    <a:pt x="168275" y="755650"/>
                  </a:lnTo>
                  <a:lnTo>
                    <a:pt x="31750" y="787400"/>
                  </a:lnTo>
                  <a:lnTo>
                    <a:pt x="0" y="755650"/>
                  </a:lnTo>
                  <a:lnTo>
                    <a:pt x="155575" y="438150"/>
                  </a:lnTo>
                  <a:lnTo>
                    <a:pt x="273050" y="238125"/>
                  </a:lnTo>
                  <a:lnTo>
                    <a:pt x="425450" y="8255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21AE294-C1F6-D742-9294-FF8B74035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688" y="634376"/>
              <a:ext cx="984593" cy="984593"/>
            </a:xfrm>
            <a:prstGeom prst="rect">
              <a:avLst/>
            </a:prstGeom>
          </p:spPr>
        </p:pic>
      </p:grpSp>
      <p:grpSp>
        <p:nvGrpSpPr>
          <p:cNvPr id="32" name="Group 174">
            <a:extLst>
              <a:ext uri="{FF2B5EF4-FFF2-40B4-BE49-F238E27FC236}">
                <a16:creationId xmlns:a16="http://schemas.microsoft.com/office/drawing/2014/main" id="{B318D66B-0267-CD4F-8CEB-F113429E1D8C}"/>
              </a:ext>
            </a:extLst>
          </p:cNvPr>
          <p:cNvGrpSpPr>
            <a:grpSpLocks/>
          </p:cNvGrpSpPr>
          <p:nvPr/>
        </p:nvGrpSpPr>
        <p:grpSpPr bwMode="auto">
          <a:xfrm>
            <a:off x="4294938" y="3939988"/>
            <a:ext cx="536146" cy="547958"/>
            <a:chOff x="480" y="2640"/>
            <a:chExt cx="440" cy="464"/>
          </a:xfrm>
        </p:grpSpPr>
        <p:pic>
          <p:nvPicPr>
            <p:cNvPr id="33" name="Picture 175" descr="2">
              <a:extLst>
                <a:ext uri="{FF2B5EF4-FFF2-40B4-BE49-F238E27FC236}">
                  <a16:creationId xmlns:a16="http://schemas.microsoft.com/office/drawing/2014/main" id="{6BB012AE-89FC-EE49-AF89-A393CDD6D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176" descr="2">
              <a:extLst>
                <a:ext uri="{FF2B5EF4-FFF2-40B4-BE49-F238E27FC236}">
                  <a16:creationId xmlns:a16="http://schemas.microsoft.com/office/drawing/2014/main" id="{09A2A16C-0DF2-294B-8999-4FA941C60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CD5FF78-7967-2248-8CDA-BBCF3C19813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410" y="3228177"/>
            <a:ext cx="604190" cy="408236"/>
          </a:xfrm>
          <a:prstGeom prst="rect">
            <a:avLst/>
          </a:prstGeom>
        </p:spPr>
      </p:pic>
      <p:pic>
        <p:nvPicPr>
          <p:cNvPr id="36" name="Picture 131" descr="gray_server">
            <a:extLst>
              <a:ext uri="{FF2B5EF4-FFF2-40B4-BE49-F238E27FC236}">
                <a16:creationId xmlns:a16="http://schemas.microsoft.com/office/drawing/2014/main" id="{92CB736E-FFE2-EA4F-9D8B-DB8F4A45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5967" y="3200886"/>
            <a:ext cx="533607" cy="4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7273FFA-0299-864E-9FD8-06DCA0EAC1AA}"/>
              </a:ext>
            </a:extLst>
          </p:cNvPr>
          <p:cNvCxnSpPr>
            <a:stCxn id="31" idx="1"/>
            <a:endCxn id="36" idx="0"/>
          </p:cNvCxnSpPr>
          <p:nvPr/>
        </p:nvCxnSpPr>
        <p:spPr>
          <a:xfrm rot="10800000" flipV="1">
            <a:off x="3702771" y="2754838"/>
            <a:ext cx="569320" cy="446048"/>
          </a:xfrm>
          <a:prstGeom prst="curvedConnector2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8A6794D-020C-9E47-B907-5253E04A1282}"/>
              </a:ext>
            </a:extLst>
          </p:cNvPr>
          <p:cNvCxnSpPr>
            <a:stCxn id="36" idx="2"/>
            <a:endCxn id="34" idx="1"/>
          </p:cNvCxnSpPr>
          <p:nvPr/>
        </p:nvCxnSpPr>
        <p:spPr>
          <a:xfrm rot="16200000" flipH="1">
            <a:off x="3691518" y="3667233"/>
            <a:ext cx="614672" cy="592167"/>
          </a:xfrm>
          <a:prstGeom prst="curvedConnector2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59E3C-F9BC-3E41-A2BB-168B0218AA3D}"/>
              </a:ext>
            </a:extLst>
          </p:cNvPr>
          <p:cNvSpPr/>
          <p:nvPr/>
        </p:nvSpPr>
        <p:spPr>
          <a:xfrm>
            <a:off x="6099048" y="4599432"/>
            <a:ext cx="3017520" cy="53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vs. new architecture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CFC19C-A66B-6A4E-8A07-88630CD99870}"/>
              </a:ext>
            </a:extLst>
          </p:cNvPr>
          <p:cNvSpPr/>
          <p:nvPr/>
        </p:nvSpPr>
        <p:spPr>
          <a:xfrm>
            <a:off x="6099048" y="1805432"/>
            <a:ext cx="3017520" cy="540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point solutions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74C8B7-740F-0649-BF68-BA168EBB7553}"/>
              </a:ext>
            </a:extLst>
          </p:cNvPr>
          <p:cNvSpPr/>
          <p:nvPr/>
        </p:nvSpPr>
        <p:spPr>
          <a:xfrm>
            <a:off x="6099048" y="2345101"/>
            <a:ext cx="3008376" cy="2253996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28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95E64-9708-414E-8E14-E3EE4C459F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84">
            <a:extLst>
              <a:ext uri="{FF2B5EF4-FFF2-40B4-BE49-F238E27FC236}">
                <a16:creationId xmlns:a16="http://schemas.microsoft.com/office/drawing/2014/main" id="{B331E8BB-F424-AF4E-96CC-1B3CBFB4052F}"/>
              </a:ext>
            </a:extLst>
          </p:cNvPr>
          <p:cNvSpPr/>
          <p:nvPr/>
        </p:nvSpPr>
        <p:spPr>
          <a:xfrm>
            <a:off x="0" y="782439"/>
            <a:ext cx="74844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ZERO TRUST</a:t>
            </a:r>
            <a:endParaRPr sz="66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9" name="Shape 285">
            <a:extLst>
              <a:ext uri="{FF2B5EF4-FFF2-40B4-BE49-F238E27FC236}">
                <a16:creationId xmlns:a16="http://schemas.microsoft.com/office/drawing/2014/main" id="{9C960127-9792-B74E-912F-B3C9B24A3379}"/>
              </a:ext>
            </a:extLst>
          </p:cNvPr>
          <p:cNvCxnSpPr/>
          <p:nvPr/>
        </p:nvCxnSpPr>
        <p:spPr>
          <a:xfrm rot="10800000" flipH="1">
            <a:off x="6484446" y="-121314"/>
            <a:ext cx="2496000" cy="5337900"/>
          </a:xfrm>
          <a:prstGeom prst="straightConnector1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5E7155-87DA-6543-88A7-9CE9759FACB1}"/>
              </a:ext>
            </a:extLst>
          </p:cNvPr>
          <p:cNvGrpSpPr/>
          <p:nvPr/>
        </p:nvGrpSpPr>
        <p:grpSpPr>
          <a:xfrm>
            <a:off x="-658906" y="2728578"/>
            <a:ext cx="9536774" cy="1211410"/>
            <a:chOff x="725357" y="68237"/>
            <a:chExt cx="9536774" cy="1211410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06DE70B-EFD1-1845-9383-CFC5DA48FA9A}"/>
                </a:ext>
              </a:extLst>
            </p:cNvPr>
            <p:cNvSpPr/>
            <p:nvPr/>
          </p:nvSpPr>
          <p:spPr>
            <a:xfrm>
              <a:off x="725357" y="68237"/>
              <a:ext cx="8009211" cy="1211410"/>
            </a:xfrm>
            <a:prstGeom prst="parallelogram">
              <a:avLst>
                <a:gd name="adj" fmla="val 47613"/>
              </a:avLst>
            </a:prstGeom>
            <a:solidFill>
              <a:srgbClr val="013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2B2FF1-D2CA-2B49-B651-85A34B04A62A}"/>
                </a:ext>
              </a:extLst>
            </p:cNvPr>
            <p:cNvSpPr txBox="1"/>
            <p:nvPr/>
          </p:nvSpPr>
          <p:spPr>
            <a:xfrm>
              <a:off x="1650394" y="238273"/>
              <a:ext cx="861173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Acknowledgement by industry that more point</a:t>
              </a:r>
            </a:p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solutions are not the answer.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4E7D4C-9FB0-4F4E-A1EB-E13E9D099E86}"/>
              </a:ext>
            </a:extLst>
          </p:cNvPr>
          <p:cNvGrpSpPr/>
          <p:nvPr/>
        </p:nvGrpSpPr>
        <p:grpSpPr>
          <a:xfrm>
            <a:off x="-470647" y="4163894"/>
            <a:ext cx="9348514" cy="702678"/>
            <a:chOff x="1596830" y="68237"/>
            <a:chExt cx="9348514" cy="702678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02E1CF1-0D7C-FE40-9251-CDFE8EA4A621}"/>
                </a:ext>
              </a:extLst>
            </p:cNvPr>
            <p:cNvSpPr/>
            <p:nvPr/>
          </p:nvSpPr>
          <p:spPr>
            <a:xfrm>
              <a:off x="1596830" y="68237"/>
              <a:ext cx="7137738" cy="702678"/>
            </a:xfrm>
            <a:prstGeom prst="parallelogram">
              <a:avLst>
                <a:gd name="adj" fmla="val 47613"/>
              </a:avLst>
            </a:prstGeom>
            <a:solidFill>
              <a:srgbClr val="013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86C899-C85A-A342-A55B-2C88F684CF0B}"/>
                </a:ext>
              </a:extLst>
            </p:cNvPr>
            <p:cNvSpPr txBox="1"/>
            <p:nvPr/>
          </p:nvSpPr>
          <p:spPr>
            <a:xfrm>
              <a:off x="2333607" y="134327"/>
              <a:ext cx="86117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Let’s fix the root problem: the </a:t>
              </a:r>
              <a:r>
                <a:rPr lang="en-US" sz="2600" b="1" u="sng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architecture</a:t>
              </a:r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6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 descr="1_castle_leeds_panorama_2017-small.jp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 rot="10800000">
            <a:off x="-1696750" y="-182150"/>
            <a:ext cx="10411800" cy="3097200"/>
          </a:xfrm>
          <a:prstGeom prst="parallelogram">
            <a:avLst>
              <a:gd name="adj" fmla="val 4969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25" tIns="28575" rIns="57125" bIns="2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b="1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0"/>
            <a:ext cx="6541500" cy="29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/>
              <a:t>“Initial one-time block/allow security assessments for access and protection are flawed, leaving the enterprise open to zero-day and targeted attacks, credential theft, and insider threats.” </a:t>
            </a:r>
            <a:endParaRPr sz="2500" i="1"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Excerpt from Gartner’s </a:t>
            </a:r>
            <a:r>
              <a:rPr lang="en" sz="1600" i="1">
                <a:solidFill>
                  <a:srgbClr val="000000"/>
                </a:solidFill>
              </a:rPr>
              <a:t>Use a CARTA Strategic Approach to Embrace Digital Business Opportunities in an Era of Advanced Threats</a:t>
            </a:r>
            <a:endParaRPr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20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</p:spTree>
    <p:extLst>
      <p:ext uri="{BB962C8B-B14F-4D97-AF65-F5344CB8AC3E}">
        <p14:creationId xmlns:p14="http://schemas.microsoft.com/office/powerpoint/2010/main" val="47531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95E64-9708-414E-8E14-E3EE4C459F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84">
            <a:extLst>
              <a:ext uri="{FF2B5EF4-FFF2-40B4-BE49-F238E27FC236}">
                <a16:creationId xmlns:a16="http://schemas.microsoft.com/office/drawing/2014/main" id="{B331E8BB-F424-AF4E-96CC-1B3CBFB4052F}"/>
              </a:ext>
            </a:extLst>
          </p:cNvPr>
          <p:cNvSpPr/>
          <p:nvPr/>
        </p:nvSpPr>
        <p:spPr>
          <a:xfrm>
            <a:off x="0" y="782439"/>
            <a:ext cx="74844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ZERO TRUST</a:t>
            </a:r>
            <a:endParaRPr sz="66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9" name="Shape 285">
            <a:extLst>
              <a:ext uri="{FF2B5EF4-FFF2-40B4-BE49-F238E27FC236}">
                <a16:creationId xmlns:a16="http://schemas.microsoft.com/office/drawing/2014/main" id="{9C960127-9792-B74E-912F-B3C9B24A3379}"/>
              </a:ext>
            </a:extLst>
          </p:cNvPr>
          <p:cNvCxnSpPr/>
          <p:nvPr/>
        </p:nvCxnSpPr>
        <p:spPr>
          <a:xfrm rot="10800000" flipH="1">
            <a:off x="6484446" y="-121314"/>
            <a:ext cx="2496000" cy="5337900"/>
          </a:xfrm>
          <a:prstGeom prst="straightConnector1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Shape 284">
            <a:extLst>
              <a:ext uri="{FF2B5EF4-FFF2-40B4-BE49-F238E27FC236}">
                <a16:creationId xmlns:a16="http://schemas.microsoft.com/office/drawing/2014/main" id="{F6DDE25E-28E8-4945-AC18-6E165F4ABED9}"/>
              </a:ext>
            </a:extLst>
          </p:cNvPr>
          <p:cNvSpPr/>
          <p:nvPr/>
        </p:nvSpPr>
        <p:spPr>
          <a:xfrm>
            <a:off x="1586752" y="1739689"/>
            <a:ext cx="5951435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PRINCIPLES</a:t>
            </a:r>
            <a:endParaRPr sz="66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251C814-7464-9D4B-AC00-2EC50FAE15D2}"/>
              </a:ext>
            </a:extLst>
          </p:cNvPr>
          <p:cNvSpPr/>
          <p:nvPr/>
        </p:nvSpPr>
        <p:spPr>
          <a:xfrm>
            <a:off x="-201705" y="1842247"/>
            <a:ext cx="8027893" cy="103892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03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8875" y="25"/>
            <a:ext cx="566512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3478875" y="0"/>
            <a:ext cx="2834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03412" y="1330576"/>
            <a:ext cx="3173506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It is largely a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STRATEGY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017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0"/>
          <a:stretch/>
        </p:blipFill>
        <p:spPr>
          <a:xfrm>
            <a:off x="3479015" y="-2"/>
            <a:ext cx="56792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3478875" y="0"/>
            <a:ext cx="2834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416859" y="1330576"/>
            <a:ext cx="4863444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There is no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INSIDE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B73A51C6-C3EB-5446-8295-5012B37F7AF1}"/>
              </a:ext>
            </a:extLst>
          </p:cNvPr>
          <p:cNvSpPr/>
          <p:nvPr/>
        </p:nvSpPr>
        <p:spPr>
          <a:xfrm>
            <a:off x="-77460" y="2559797"/>
            <a:ext cx="3479956" cy="103892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204">
            <a:extLst>
              <a:ext uri="{FF2B5EF4-FFF2-40B4-BE49-F238E27FC236}">
                <a16:creationId xmlns:a16="http://schemas.microsoft.com/office/drawing/2014/main" id="{D389F057-2068-4546-A79D-F7773F5B35B8}"/>
              </a:ext>
            </a:extLst>
          </p:cNvPr>
          <p:cNvSpPr txBox="1"/>
          <p:nvPr/>
        </p:nvSpPr>
        <p:spPr>
          <a:xfrm>
            <a:off x="416859" y="3363510"/>
            <a:ext cx="4863444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Your users and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apps can be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ANYWHERE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9388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204">
            <a:extLst>
              <a:ext uri="{FF2B5EF4-FFF2-40B4-BE49-F238E27FC236}">
                <a16:creationId xmlns:a16="http://schemas.microsoft.com/office/drawing/2014/main" id="{0D09B063-D762-7E4C-AB20-81BB508241BA}"/>
              </a:ext>
            </a:extLst>
          </p:cNvPr>
          <p:cNvSpPr txBox="1"/>
          <p:nvPr/>
        </p:nvSpPr>
        <p:spPr>
          <a:xfrm>
            <a:off x="4099859" y="2724724"/>
            <a:ext cx="4863444" cy="241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All access must be</a:t>
            </a:r>
            <a:endParaRPr sz="24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AUTHENTICATED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AUTHORIZED &amp;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VERIFIED</a:t>
            </a:r>
            <a:endParaRPr sz="36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141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1062318" y="1077879"/>
            <a:ext cx="6422082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ZERO TRUST</a:t>
            </a:r>
            <a:r>
              <a:rPr lang="en" sz="3600" b="1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" sz="9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</a:p>
        </p:txBody>
      </p:sp>
      <p:cxnSp>
        <p:nvCxnSpPr>
          <p:cNvPr id="285" name="Shape 285"/>
          <p:cNvCxnSpPr/>
          <p:nvPr/>
        </p:nvCxnSpPr>
        <p:spPr>
          <a:xfrm rot="10800000" flipH="1">
            <a:off x="6484446" y="-121314"/>
            <a:ext cx="2496000" cy="5337900"/>
          </a:xfrm>
          <a:prstGeom prst="straightConnector1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F46734C-6BD9-1F4C-AF8F-38751CB733A8}"/>
              </a:ext>
            </a:extLst>
          </p:cNvPr>
          <p:cNvGrpSpPr/>
          <p:nvPr/>
        </p:nvGrpSpPr>
        <p:grpSpPr>
          <a:xfrm>
            <a:off x="-371062" y="2571750"/>
            <a:ext cx="7828957" cy="619286"/>
            <a:chOff x="1352001" y="238273"/>
            <a:chExt cx="7828957" cy="61928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2180062F-6BCC-ED4A-8EED-AFC12B375763}"/>
                </a:ext>
              </a:extLst>
            </p:cNvPr>
            <p:cNvSpPr/>
            <p:nvPr/>
          </p:nvSpPr>
          <p:spPr>
            <a:xfrm>
              <a:off x="1352001" y="238273"/>
              <a:ext cx="7828957" cy="619286"/>
            </a:xfrm>
            <a:prstGeom prst="parallelogram">
              <a:avLst>
                <a:gd name="adj" fmla="val 47613"/>
              </a:avLst>
            </a:prstGeom>
            <a:solidFill>
              <a:schemeClr val="accent3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E0C554-A356-1645-A72C-0047238554A3}"/>
                </a:ext>
              </a:extLst>
            </p:cNvPr>
            <p:cNvSpPr txBox="1"/>
            <p:nvPr/>
          </p:nvSpPr>
          <p:spPr>
            <a:xfrm>
              <a:off x="2001359" y="289073"/>
              <a:ext cx="631710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 network flows between all assets.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140B6D1-3928-4E42-9339-549850779959}"/>
              </a:ext>
            </a:extLst>
          </p:cNvPr>
          <p:cNvGrpSpPr/>
          <p:nvPr/>
        </p:nvGrpSpPr>
        <p:grpSpPr>
          <a:xfrm>
            <a:off x="-371062" y="3319458"/>
            <a:ext cx="7474756" cy="619286"/>
            <a:chOff x="1706202" y="238273"/>
            <a:chExt cx="7474756" cy="619286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6089085-99EA-FC4B-AE6F-9720C0E022BF}"/>
                </a:ext>
              </a:extLst>
            </p:cNvPr>
            <p:cNvSpPr/>
            <p:nvPr/>
          </p:nvSpPr>
          <p:spPr>
            <a:xfrm>
              <a:off x="1706202" y="238273"/>
              <a:ext cx="7474756" cy="619286"/>
            </a:xfrm>
            <a:prstGeom prst="parallelogram">
              <a:avLst>
                <a:gd name="adj" fmla="val 47613"/>
              </a:avLst>
            </a:prstGeom>
            <a:solidFill>
              <a:schemeClr val="accent3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7106F4-66EA-2046-9C39-237A1EA731C4}"/>
                </a:ext>
              </a:extLst>
            </p:cNvPr>
            <p:cNvSpPr txBox="1"/>
            <p:nvPr/>
          </p:nvSpPr>
          <p:spPr>
            <a:xfrm>
              <a:off x="2355559" y="289073"/>
              <a:ext cx="596290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Used to be called Micro-Segmentation.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18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1623944"/>
            <a:ext cx="962073" cy="877824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099243" y="2758588"/>
            <a:ext cx="7265265" cy="230029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0" name="Picture 89" descr="enterprise.png">
            <a:extLst>
              <a:ext uri="{FF2B5EF4-FFF2-40B4-BE49-F238E27FC236}">
                <a16:creationId xmlns:a16="http://schemas.microsoft.com/office/drawing/2014/main" id="{DB1E00B1-BDB6-1D42-9F6C-23ABE97890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91" name="Text Box 22">
            <a:extLst>
              <a:ext uri="{FF2B5EF4-FFF2-40B4-BE49-F238E27FC236}">
                <a16:creationId xmlns:a16="http://schemas.microsoft.com/office/drawing/2014/main" id="{253BB37C-858D-A74F-B4FE-94D73985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>
            <a:off x="4592014" y="2476349"/>
            <a:ext cx="229044" cy="3368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>
            <a:off x="4810189" y="2483839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>
            <a:off x="4592014" y="2483839"/>
            <a:ext cx="0" cy="310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D76A783-895D-044C-9599-4BDACB7871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817" y="1777798"/>
            <a:ext cx="604190" cy="408236"/>
          </a:xfrm>
          <a:prstGeom prst="rect">
            <a:avLst/>
          </a:prstGeom>
        </p:spPr>
      </p:pic>
      <p:sp>
        <p:nvSpPr>
          <p:cNvPr id="103" name="Text Box 22">
            <a:extLst>
              <a:ext uri="{FF2B5EF4-FFF2-40B4-BE49-F238E27FC236}">
                <a16:creationId xmlns:a16="http://schemas.microsoft.com/office/drawing/2014/main" id="{9835DF17-4403-2048-BC10-A63387AAE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5317" y="217701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134" name="Picture 131" descr="gray_server">
            <a:extLst>
              <a:ext uri="{FF2B5EF4-FFF2-40B4-BE49-F238E27FC236}">
                <a16:creationId xmlns:a16="http://schemas.microsoft.com/office/drawing/2014/main" id="{999D090D-469D-8749-B4BB-0D40576C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" name="Text Box 22">
            <a:extLst>
              <a:ext uri="{FF2B5EF4-FFF2-40B4-BE49-F238E27FC236}">
                <a16:creationId xmlns:a16="http://schemas.microsoft.com/office/drawing/2014/main" id="{F4FF03D0-BF93-D840-ABBB-3C0F05CBF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36" name="Group 174">
            <a:extLst>
              <a:ext uri="{FF2B5EF4-FFF2-40B4-BE49-F238E27FC236}">
                <a16:creationId xmlns:a16="http://schemas.microsoft.com/office/drawing/2014/main" id="{4E7490A6-B815-BF4D-950C-1D63BFC6B5AD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37" name="Picture 175" descr="2">
              <a:extLst>
                <a:ext uri="{FF2B5EF4-FFF2-40B4-BE49-F238E27FC236}">
                  <a16:creationId xmlns:a16="http://schemas.microsoft.com/office/drawing/2014/main" id="{50836240-C53B-1948-AC74-7553F30D0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8" name="Picture 176" descr="2">
              <a:extLst>
                <a:ext uri="{FF2B5EF4-FFF2-40B4-BE49-F238E27FC236}">
                  <a16:creationId xmlns:a16="http://schemas.microsoft.com/office/drawing/2014/main" id="{4314F262-D6EC-464B-B752-402E867BF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9" name="Text Box 22">
            <a:extLst>
              <a:ext uri="{FF2B5EF4-FFF2-40B4-BE49-F238E27FC236}">
                <a16:creationId xmlns:a16="http://schemas.microsoft.com/office/drawing/2014/main" id="{A081800C-2A6D-BE4F-B012-A9E481A48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140" name="Picture 71" descr="End_User.png">
            <a:extLst>
              <a:ext uri="{FF2B5EF4-FFF2-40B4-BE49-F238E27FC236}">
                <a16:creationId xmlns:a16="http://schemas.microsoft.com/office/drawing/2014/main" id="{3BCBC636-25D7-5A4B-BB68-B5EBAEE64A1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71" descr="End_User.png">
            <a:extLst>
              <a:ext uri="{FF2B5EF4-FFF2-40B4-BE49-F238E27FC236}">
                <a16:creationId xmlns:a16="http://schemas.microsoft.com/office/drawing/2014/main" id="{039A1B9A-BB90-2746-B773-E002CE12E27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" name="Text Box 22">
            <a:extLst>
              <a:ext uri="{FF2B5EF4-FFF2-40B4-BE49-F238E27FC236}">
                <a16:creationId xmlns:a16="http://schemas.microsoft.com/office/drawing/2014/main" id="{C40017BA-6D1E-DC4D-9DC7-32F5E599B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143" name="Text Box 22">
            <a:extLst>
              <a:ext uri="{FF2B5EF4-FFF2-40B4-BE49-F238E27FC236}">
                <a16:creationId xmlns:a16="http://schemas.microsoft.com/office/drawing/2014/main" id="{09DD0C7A-27E5-BA4C-9829-49ABAE393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44" name="Picture 131" descr="gray_server">
            <a:extLst>
              <a:ext uri="{FF2B5EF4-FFF2-40B4-BE49-F238E27FC236}">
                <a16:creationId xmlns:a16="http://schemas.microsoft.com/office/drawing/2014/main" id="{75E698EA-0D54-BC4E-A0BD-8BC6B3873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" name="Text Box 22">
            <a:extLst>
              <a:ext uri="{FF2B5EF4-FFF2-40B4-BE49-F238E27FC236}">
                <a16:creationId xmlns:a16="http://schemas.microsoft.com/office/drawing/2014/main" id="{2BDDA025-1775-B04C-9D5E-216DAD4DF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Text Box 22">
            <a:extLst>
              <a:ext uri="{FF2B5EF4-FFF2-40B4-BE49-F238E27FC236}">
                <a16:creationId xmlns:a16="http://schemas.microsoft.com/office/drawing/2014/main" id="{D84945E6-F03C-3747-B4CA-6A9EAF455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47" name="Picture 131" descr="gray_server">
            <a:extLst>
              <a:ext uri="{FF2B5EF4-FFF2-40B4-BE49-F238E27FC236}">
                <a16:creationId xmlns:a16="http://schemas.microsoft.com/office/drawing/2014/main" id="{9D9E19C0-7307-124A-AAA1-A8436977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Text Box 22">
            <a:extLst>
              <a:ext uri="{FF2B5EF4-FFF2-40B4-BE49-F238E27FC236}">
                <a16:creationId xmlns:a16="http://schemas.microsoft.com/office/drawing/2014/main" id="{28B25152-4DD7-9348-A0B5-F1AA9EB64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49" name="Group 174">
            <a:extLst>
              <a:ext uri="{FF2B5EF4-FFF2-40B4-BE49-F238E27FC236}">
                <a16:creationId xmlns:a16="http://schemas.microsoft.com/office/drawing/2014/main" id="{E864BB4E-E002-EA45-A479-F0AADE4E219E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50" name="Picture 175" descr="2">
              <a:extLst>
                <a:ext uri="{FF2B5EF4-FFF2-40B4-BE49-F238E27FC236}">
                  <a16:creationId xmlns:a16="http://schemas.microsoft.com/office/drawing/2014/main" id="{B4DE8003-E080-444E-B68C-F819FF5AF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1" name="Picture 176" descr="2">
              <a:extLst>
                <a:ext uri="{FF2B5EF4-FFF2-40B4-BE49-F238E27FC236}">
                  <a16:creationId xmlns:a16="http://schemas.microsoft.com/office/drawing/2014/main" id="{9C0D9482-127F-804C-9CF0-0BB9E82CC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2" name="Text Box 22">
            <a:extLst>
              <a:ext uri="{FF2B5EF4-FFF2-40B4-BE49-F238E27FC236}">
                <a16:creationId xmlns:a16="http://schemas.microsoft.com/office/drawing/2014/main" id="{049FF34A-50DE-1E4F-972D-8D4D64072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53" name="Picture 131" descr="gray_server">
            <a:extLst>
              <a:ext uri="{FF2B5EF4-FFF2-40B4-BE49-F238E27FC236}">
                <a16:creationId xmlns:a16="http://schemas.microsoft.com/office/drawing/2014/main" id="{353068D9-0BB6-8948-A06C-DC07A994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" name="Text Box 22">
            <a:extLst>
              <a:ext uri="{FF2B5EF4-FFF2-40B4-BE49-F238E27FC236}">
                <a16:creationId xmlns:a16="http://schemas.microsoft.com/office/drawing/2014/main" id="{F8FF5AFD-1C0D-BE4D-9420-E2253C2CC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Text Box 22">
            <a:extLst>
              <a:ext uri="{FF2B5EF4-FFF2-40B4-BE49-F238E27FC236}">
                <a16:creationId xmlns:a16="http://schemas.microsoft.com/office/drawing/2014/main" id="{D42A0F70-9E40-F24D-8707-2426971AA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56" name="Picture 71" descr="End_User.png">
            <a:extLst>
              <a:ext uri="{FF2B5EF4-FFF2-40B4-BE49-F238E27FC236}">
                <a16:creationId xmlns:a16="http://schemas.microsoft.com/office/drawing/2014/main" id="{5539836C-EE01-E743-B0DD-5E8E5C48CB8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" name="Text Box 22">
            <a:extLst>
              <a:ext uri="{FF2B5EF4-FFF2-40B4-BE49-F238E27FC236}">
                <a16:creationId xmlns:a16="http://schemas.microsoft.com/office/drawing/2014/main" id="{D615E6AA-F679-674E-9DCA-A718ED288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58" name="Picture 71" descr="End_User.png">
            <a:extLst>
              <a:ext uri="{FF2B5EF4-FFF2-40B4-BE49-F238E27FC236}">
                <a16:creationId xmlns:a16="http://schemas.microsoft.com/office/drawing/2014/main" id="{D4259A6E-E8D5-3440-879C-DB5CCE2524C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71" descr="End_User.png">
            <a:extLst>
              <a:ext uri="{FF2B5EF4-FFF2-40B4-BE49-F238E27FC236}">
                <a16:creationId xmlns:a16="http://schemas.microsoft.com/office/drawing/2014/main" id="{D3B74880-14AD-A94D-9ABC-1D35A01AD19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" name="Text Box 22">
            <a:extLst>
              <a:ext uri="{FF2B5EF4-FFF2-40B4-BE49-F238E27FC236}">
                <a16:creationId xmlns:a16="http://schemas.microsoft.com/office/drawing/2014/main" id="{820BFC07-20F2-284B-9970-42DA788E2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61" name="Text Box 22">
            <a:extLst>
              <a:ext uri="{FF2B5EF4-FFF2-40B4-BE49-F238E27FC236}">
                <a16:creationId xmlns:a16="http://schemas.microsoft.com/office/drawing/2014/main" id="{6E4C6C1D-8455-824C-BE6A-88D55F3C9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62" name="Picture 71" descr="End_User.png">
            <a:extLst>
              <a:ext uri="{FF2B5EF4-FFF2-40B4-BE49-F238E27FC236}">
                <a16:creationId xmlns:a16="http://schemas.microsoft.com/office/drawing/2014/main" id="{E72D67CA-7EEE-DD4E-84A9-32DE268AA44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" name="Text Box 22">
            <a:extLst>
              <a:ext uri="{FF2B5EF4-FFF2-40B4-BE49-F238E27FC236}">
                <a16:creationId xmlns:a16="http://schemas.microsoft.com/office/drawing/2014/main" id="{EBC28F34-EBD6-8746-962A-484561218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68" name="Cloud 167">
            <a:extLst>
              <a:ext uri="{FF2B5EF4-FFF2-40B4-BE49-F238E27FC236}">
                <a16:creationId xmlns:a16="http://schemas.microsoft.com/office/drawing/2014/main" id="{54C4BF1F-000C-AF48-8779-9B773D834F5A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loud 168">
            <a:extLst>
              <a:ext uri="{FF2B5EF4-FFF2-40B4-BE49-F238E27FC236}">
                <a16:creationId xmlns:a16="http://schemas.microsoft.com/office/drawing/2014/main" id="{14531E65-089F-EE4D-8990-3F8BA127F9C6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loud 169">
            <a:extLst>
              <a:ext uri="{FF2B5EF4-FFF2-40B4-BE49-F238E27FC236}">
                <a16:creationId xmlns:a16="http://schemas.microsoft.com/office/drawing/2014/main" id="{F529E5DF-5EA2-744C-9800-9FE32F9B8AFB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Cloud 170">
            <a:extLst>
              <a:ext uri="{FF2B5EF4-FFF2-40B4-BE49-F238E27FC236}">
                <a16:creationId xmlns:a16="http://schemas.microsoft.com/office/drawing/2014/main" id="{6D3FDD3F-46E6-4D44-B8BF-998016CBDAA9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loud 171">
            <a:extLst>
              <a:ext uri="{FF2B5EF4-FFF2-40B4-BE49-F238E27FC236}">
                <a16:creationId xmlns:a16="http://schemas.microsoft.com/office/drawing/2014/main" id="{7953A321-8DDF-0A4F-BAFC-4E8824FC6ECA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F40DCE1-19EC-204B-A692-DAFBFA17587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795548F-8B90-FD42-A459-AC7FE229888A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428E0CE-ECF0-7348-BFC0-1CFC558BE88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4790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3200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246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64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68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Box 22">
            <a:extLst>
              <a:ext uri="{FF2B5EF4-FFF2-40B4-BE49-F238E27FC236}">
                <a16:creationId xmlns:a16="http://schemas.microsoft.com/office/drawing/2014/main" id="{33023102-FA2B-6445-B105-4AC107F6C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509" y="1960676"/>
            <a:ext cx="34466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Seems Theoretically Sound</a:t>
            </a:r>
          </a:p>
        </p:txBody>
      </p:sp>
    </p:spTree>
    <p:extLst>
      <p:ext uri="{BB962C8B-B14F-4D97-AF65-F5344CB8AC3E}">
        <p14:creationId xmlns:p14="http://schemas.microsoft.com/office/powerpoint/2010/main" val="18740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Box 22">
            <a:extLst>
              <a:ext uri="{FF2B5EF4-FFF2-40B4-BE49-F238E27FC236}">
                <a16:creationId xmlns:a16="http://schemas.microsoft.com/office/drawing/2014/main" id="{33023102-FA2B-6445-B105-4AC107F6C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509" y="1960676"/>
            <a:ext cx="3446691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Seems Theoretically Sound</a:t>
            </a: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BUT… what about shared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30046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4FCE7-48E9-4F49-B7FC-112754DF2A80}"/>
              </a:ext>
            </a:extLst>
          </p:cNvPr>
          <p:cNvGrpSpPr/>
          <p:nvPr/>
        </p:nvGrpSpPr>
        <p:grpSpPr>
          <a:xfrm>
            <a:off x="7405141" y="1563237"/>
            <a:ext cx="945357" cy="945357"/>
            <a:chOff x="1754230" y="1714277"/>
            <a:chExt cx="945357" cy="94535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116C33-BBBB-744B-8CFE-27D17235B639}"/>
                </a:ext>
              </a:extLst>
            </p:cNvPr>
            <p:cNvSpPr/>
            <p:nvPr/>
          </p:nvSpPr>
          <p:spPr>
            <a:xfrm>
              <a:off x="1754230" y="1714277"/>
              <a:ext cx="945357" cy="945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174">
              <a:extLst>
                <a:ext uri="{FF2B5EF4-FFF2-40B4-BE49-F238E27FC236}">
                  <a16:creationId xmlns:a16="http://schemas.microsoft.com/office/drawing/2014/main" id="{58865FB7-6C37-2C44-A345-28765FEA4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6026" y="1816712"/>
              <a:ext cx="567878" cy="580388"/>
              <a:chOff x="480" y="2640"/>
              <a:chExt cx="440" cy="464"/>
            </a:xfrm>
          </p:grpSpPr>
          <p:pic>
            <p:nvPicPr>
              <p:cNvPr id="90" name="Picture 175" descr="2">
                <a:extLst>
                  <a:ext uri="{FF2B5EF4-FFF2-40B4-BE49-F238E27FC236}">
                    <a16:creationId xmlns:a16="http://schemas.microsoft.com/office/drawing/2014/main" id="{4D174F24-BCD5-B245-805B-2A1D7D414B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76" y="2640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1" name="Picture 176" descr="2">
                <a:extLst>
                  <a:ext uri="{FF2B5EF4-FFF2-40B4-BE49-F238E27FC236}">
                    <a16:creationId xmlns:a16="http://schemas.microsoft.com/office/drawing/2014/main" id="{A131494A-C194-864D-9CD3-B22627BF20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80" y="2736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2" name="Text Box 22">
              <a:extLst>
                <a:ext uri="{FF2B5EF4-FFF2-40B4-BE49-F238E27FC236}">
                  <a16:creationId xmlns:a16="http://schemas.microsoft.com/office/drawing/2014/main" id="{B0FD1681-52C1-C946-AE93-EF1A8A895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4230" y="2352067"/>
              <a:ext cx="94535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Oracle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74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2115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4FCE7-48E9-4F49-B7FC-112754DF2A80}"/>
              </a:ext>
            </a:extLst>
          </p:cNvPr>
          <p:cNvGrpSpPr/>
          <p:nvPr/>
        </p:nvGrpSpPr>
        <p:grpSpPr>
          <a:xfrm>
            <a:off x="1654493" y="2013076"/>
            <a:ext cx="945357" cy="945357"/>
            <a:chOff x="1754230" y="1714277"/>
            <a:chExt cx="945357" cy="94535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116C33-BBBB-744B-8CFE-27D17235B639}"/>
                </a:ext>
              </a:extLst>
            </p:cNvPr>
            <p:cNvSpPr/>
            <p:nvPr/>
          </p:nvSpPr>
          <p:spPr>
            <a:xfrm>
              <a:off x="1754230" y="1714277"/>
              <a:ext cx="945357" cy="945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174">
              <a:extLst>
                <a:ext uri="{FF2B5EF4-FFF2-40B4-BE49-F238E27FC236}">
                  <a16:creationId xmlns:a16="http://schemas.microsoft.com/office/drawing/2014/main" id="{58865FB7-6C37-2C44-A345-28765FEA4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6026" y="1816712"/>
              <a:ext cx="567878" cy="580388"/>
              <a:chOff x="480" y="2640"/>
              <a:chExt cx="440" cy="464"/>
            </a:xfrm>
          </p:grpSpPr>
          <p:pic>
            <p:nvPicPr>
              <p:cNvPr id="90" name="Picture 175" descr="2">
                <a:extLst>
                  <a:ext uri="{FF2B5EF4-FFF2-40B4-BE49-F238E27FC236}">
                    <a16:creationId xmlns:a16="http://schemas.microsoft.com/office/drawing/2014/main" id="{4D174F24-BCD5-B245-805B-2A1D7D414B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76" y="2640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1" name="Picture 176" descr="2">
                <a:extLst>
                  <a:ext uri="{FF2B5EF4-FFF2-40B4-BE49-F238E27FC236}">
                    <a16:creationId xmlns:a16="http://schemas.microsoft.com/office/drawing/2014/main" id="{A131494A-C194-864D-9CD3-B22627BF20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80" y="2736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2" name="Text Box 22">
              <a:extLst>
                <a:ext uri="{FF2B5EF4-FFF2-40B4-BE49-F238E27FC236}">
                  <a16:creationId xmlns:a16="http://schemas.microsoft.com/office/drawing/2014/main" id="{B0FD1681-52C1-C946-AE93-EF1A8A895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4230" y="2352067"/>
              <a:ext cx="94535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Oracle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58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919101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476184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4FCE7-48E9-4F49-B7FC-112754DF2A80}"/>
              </a:ext>
            </a:extLst>
          </p:cNvPr>
          <p:cNvGrpSpPr/>
          <p:nvPr/>
        </p:nvGrpSpPr>
        <p:grpSpPr>
          <a:xfrm>
            <a:off x="316005" y="4061195"/>
            <a:ext cx="945357" cy="945357"/>
            <a:chOff x="1754230" y="1714277"/>
            <a:chExt cx="945357" cy="94535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116C33-BBBB-744B-8CFE-27D17235B639}"/>
                </a:ext>
              </a:extLst>
            </p:cNvPr>
            <p:cNvSpPr/>
            <p:nvPr/>
          </p:nvSpPr>
          <p:spPr>
            <a:xfrm>
              <a:off x="1754230" y="1714277"/>
              <a:ext cx="945357" cy="945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174">
              <a:extLst>
                <a:ext uri="{FF2B5EF4-FFF2-40B4-BE49-F238E27FC236}">
                  <a16:creationId xmlns:a16="http://schemas.microsoft.com/office/drawing/2014/main" id="{58865FB7-6C37-2C44-A345-28765FEA4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6026" y="1816712"/>
              <a:ext cx="567878" cy="580388"/>
              <a:chOff x="480" y="2640"/>
              <a:chExt cx="440" cy="464"/>
            </a:xfrm>
          </p:grpSpPr>
          <p:pic>
            <p:nvPicPr>
              <p:cNvPr id="90" name="Picture 175" descr="2">
                <a:extLst>
                  <a:ext uri="{FF2B5EF4-FFF2-40B4-BE49-F238E27FC236}">
                    <a16:creationId xmlns:a16="http://schemas.microsoft.com/office/drawing/2014/main" id="{4D174F24-BCD5-B245-805B-2A1D7D414B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76" y="2640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1" name="Picture 176" descr="2">
                <a:extLst>
                  <a:ext uri="{FF2B5EF4-FFF2-40B4-BE49-F238E27FC236}">
                    <a16:creationId xmlns:a16="http://schemas.microsoft.com/office/drawing/2014/main" id="{A131494A-C194-864D-9CD3-B22627BF20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80" y="2736"/>
                <a:ext cx="34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2" name="Text Box 22">
              <a:extLst>
                <a:ext uri="{FF2B5EF4-FFF2-40B4-BE49-F238E27FC236}">
                  <a16:creationId xmlns:a16="http://schemas.microsoft.com/office/drawing/2014/main" id="{B0FD1681-52C1-C946-AE93-EF1A8A895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4230" y="2352067"/>
              <a:ext cx="94535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Oracle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6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26826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8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26002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38140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42576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42576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44867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33866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33866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93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26826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8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26002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38140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42576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42576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44867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33866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33866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D32CB23-0820-6042-8672-E43A882F1D53}"/>
              </a:ext>
            </a:extLst>
          </p:cNvPr>
          <p:cNvSpPr/>
          <p:nvPr/>
        </p:nvSpPr>
        <p:spPr>
          <a:xfrm>
            <a:off x="1156136" y="2809444"/>
            <a:ext cx="913806" cy="913806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0C2FA63-F295-B34E-A373-F1CAF81EBD66}"/>
              </a:ext>
            </a:extLst>
          </p:cNvPr>
          <p:cNvSpPr/>
          <p:nvPr/>
        </p:nvSpPr>
        <p:spPr>
          <a:xfrm>
            <a:off x="2139048" y="4025026"/>
            <a:ext cx="913806" cy="913806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1C0B4E-C59E-5C44-BE11-98A98317941F}"/>
              </a:ext>
            </a:extLst>
          </p:cNvPr>
          <p:cNvSpPr/>
          <p:nvPr/>
        </p:nvSpPr>
        <p:spPr>
          <a:xfrm>
            <a:off x="2514175" y="1777281"/>
            <a:ext cx="913806" cy="913806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C6872D12-B1C7-7E4C-B9E1-74E3AB0F781D}"/>
              </a:ext>
            </a:extLst>
          </p:cNvPr>
          <p:cNvSpPr/>
          <p:nvPr/>
        </p:nvSpPr>
        <p:spPr>
          <a:xfrm>
            <a:off x="2121938" y="2799292"/>
            <a:ext cx="927616" cy="927616"/>
          </a:xfrm>
          <a:prstGeom prst="noSmoking">
            <a:avLst>
              <a:gd name="adj" fmla="val 7139"/>
            </a:avLst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&quot;No&quot; Symbol 110">
            <a:extLst>
              <a:ext uri="{FF2B5EF4-FFF2-40B4-BE49-F238E27FC236}">
                <a16:creationId xmlns:a16="http://schemas.microsoft.com/office/drawing/2014/main" id="{48BAB02D-790C-9441-860B-E7B36B5F6BAA}"/>
              </a:ext>
            </a:extLst>
          </p:cNvPr>
          <p:cNvSpPr/>
          <p:nvPr/>
        </p:nvSpPr>
        <p:spPr>
          <a:xfrm>
            <a:off x="3081829" y="2809717"/>
            <a:ext cx="927616" cy="927616"/>
          </a:xfrm>
          <a:prstGeom prst="noSmoking">
            <a:avLst>
              <a:gd name="adj" fmla="val 7139"/>
            </a:avLst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&quot;No&quot; Symbol 111">
            <a:extLst>
              <a:ext uri="{FF2B5EF4-FFF2-40B4-BE49-F238E27FC236}">
                <a16:creationId xmlns:a16="http://schemas.microsoft.com/office/drawing/2014/main" id="{0E7C9A4C-C961-1741-8954-5B97789886F1}"/>
              </a:ext>
            </a:extLst>
          </p:cNvPr>
          <p:cNvSpPr/>
          <p:nvPr/>
        </p:nvSpPr>
        <p:spPr>
          <a:xfrm>
            <a:off x="3091707" y="4005649"/>
            <a:ext cx="927616" cy="927616"/>
          </a:xfrm>
          <a:prstGeom prst="noSmoking">
            <a:avLst>
              <a:gd name="adj" fmla="val 7139"/>
            </a:avLst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&quot;No&quot; Symbol 112">
            <a:extLst>
              <a:ext uri="{FF2B5EF4-FFF2-40B4-BE49-F238E27FC236}">
                <a16:creationId xmlns:a16="http://schemas.microsoft.com/office/drawing/2014/main" id="{9660FC19-3070-7344-8AFC-DBFB4D256217}"/>
              </a:ext>
            </a:extLst>
          </p:cNvPr>
          <p:cNvSpPr/>
          <p:nvPr/>
        </p:nvSpPr>
        <p:spPr>
          <a:xfrm>
            <a:off x="1166388" y="4013804"/>
            <a:ext cx="927616" cy="927616"/>
          </a:xfrm>
          <a:prstGeom prst="noSmoking">
            <a:avLst>
              <a:gd name="adj" fmla="val 7139"/>
            </a:avLst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Text Box 22">
            <a:extLst>
              <a:ext uri="{FF2B5EF4-FFF2-40B4-BE49-F238E27FC236}">
                <a16:creationId xmlns:a16="http://schemas.microsoft.com/office/drawing/2014/main" id="{216CB188-5888-3144-9400-848EA0927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177" y="1734525"/>
            <a:ext cx="299158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More Simple VLAN Policies.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0435DD-F1CB-CD4D-A831-EC6ABA8909D0}"/>
              </a:ext>
            </a:extLst>
          </p:cNvPr>
          <p:cNvCxnSpPr>
            <a:cxnSpLocks/>
          </p:cNvCxnSpPr>
          <p:nvPr/>
        </p:nvCxnSpPr>
        <p:spPr>
          <a:xfrm flipV="1">
            <a:off x="4810715" y="2441517"/>
            <a:ext cx="602096" cy="1018459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D07BB87-7E0C-2B4F-B036-0EB65C568BF0}"/>
              </a:ext>
            </a:extLst>
          </p:cNvPr>
          <p:cNvCxnSpPr>
            <a:cxnSpLocks/>
          </p:cNvCxnSpPr>
          <p:nvPr/>
        </p:nvCxnSpPr>
        <p:spPr>
          <a:xfrm flipV="1">
            <a:off x="5429456" y="2101677"/>
            <a:ext cx="0" cy="523348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D2CF4AB-34A4-D64A-8997-8C0752122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24912"/>
              </p:ext>
            </p:extLst>
          </p:nvPr>
        </p:nvGraphicFramePr>
        <p:xfrm>
          <a:off x="5518271" y="2078042"/>
          <a:ext cx="3094863" cy="546984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031621">
                  <a:extLst>
                    <a:ext uri="{9D8B030D-6E8A-4147-A177-3AD203B41FA5}">
                      <a16:colId xmlns:a16="http://schemas.microsoft.com/office/drawing/2014/main" val="575048643"/>
                    </a:ext>
                  </a:extLst>
                </a:gridCol>
                <a:gridCol w="1031621">
                  <a:extLst>
                    <a:ext uri="{9D8B030D-6E8A-4147-A177-3AD203B41FA5}">
                      <a16:colId xmlns:a16="http://schemas.microsoft.com/office/drawing/2014/main" val="1387152351"/>
                    </a:ext>
                  </a:extLst>
                </a:gridCol>
                <a:gridCol w="1031621">
                  <a:extLst>
                    <a:ext uri="{9D8B030D-6E8A-4147-A177-3AD203B41FA5}">
                      <a16:colId xmlns:a16="http://schemas.microsoft.com/office/drawing/2014/main" val="2916075100"/>
                    </a:ext>
                  </a:extLst>
                </a:gridCol>
              </a:tblGrid>
              <a:tr h="27349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 App 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 DB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923758"/>
                  </a:ext>
                </a:extLst>
              </a:tr>
              <a:tr h="27349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 App 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 DB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831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9" grpId="0" animBg="1"/>
      <p:bldP spid="110" grpId="0" animBg="1"/>
      <p:bldP spid="3" grpId="0" animBg="1"/>
      <p:bldP spid="111" grpId="0" animBg="1"/>
      <p:bldP spid="112" grpId="0" animBg="1"/>
      <p:bldP spid="113" grpId="0" animBg="1"/>
      <p:bldP spid="1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26826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8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26002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38140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42576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42576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44867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33866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33866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22">
            <a:extLst>
              <a:ext uri="{FF2B5EF4-FFF2-40B4-BE49-F238E27FC236}">
                <a16:creationId xmlns:a16="http://schemas.microsoft.com/office/drawing/2014/main" id="{1F2E1891-F95D-7A42-9BEB-3AEDC02F5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510" y="1960676"/>
            <a:ext cx="29915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gets uglier as resources and users shift to the Internet.</a:t>
            </a:r>
          </a:p>
        </p:txBody>
      </p:sp>
    </p:spTree>
    <p:extLst>
      <p:ext uri="{BB962C8B-B14F-4D97-AF65-F5344CB8AC3E}">
        <p14:creationId xmlns:p14="http://schemas.microsoft.com/office/powerpoint/2010/main" val="33235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26826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8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26002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38140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42576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42576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44867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33866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33866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31" descr="gray_server">
            <a:extLst>
              <a:ext uri="{FF2B5EF4-FFF2-40B4-BE49-F238E27FC236}">
                <a16:creationId xmlns:a16="http://schemas.microsoft.com/office/drawing/2014/main" id="{24577144-A53A-CF40-9551-3EEEA010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812" y="62867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Text Box 22">
            <a:extLst>
              <a:ext uri="{FF2B5EF4-FFF2-40B4-BE49-F238E27FC236}">
                <a16:creationId xmlns:a16="http://schemas.microsoft.com/office/drawing/2014/main" id="{60A2423C-96CF-B24B-860C-FCCC40AF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750" y="1156629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X (AWS)</a:t>
            </a:r>
          </a:p>
        </p:txBody>
      </p:sp>
      <p:pic>
        <p:nvPicPr>
          <p:cNvPr id="112" name="Picture 131" descr="gray_server">
            <a:extLst>
              <a:ext uri="{FF2B5EF4-FFF2-40B4-BE49-F238E27FC236}">
                <a16:creationId xmlns:a16="http://schemas.microsoft.com/office/drawing/2014/main" id="{1DE8737A-BBD2-DE42-ACE7-DB667DF4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948" y="57742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Text Box 22">
            <a:extLst>
              <a:ext uri="{FF2B5EF4-FFF2-40B4-BE49-F238E27FC236}">
                <a16:creationId xmlns:a16="http://schemas.microsoft.com/office/drawing/2014/main" id="{BE03DE37-0F22-4E44-85AB-075D60C7B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886" y="1105385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X (Azure)</a:t>
            </a:r>
          </a:p>
        </p:txBody>
      </p:sp>
      <p:pic>
        <p:nvPicPr>
          <p:cNvPr id="114" name="Picture 71" descr="End_User.png">
            <a:extLst>
              <a:ext uri="{FF2B5EF4-FFF2-40B4-BE49-F238E27FC236}">
                <a16:creationId xmlns:a16="http://schemas.microsoft.com/office/drawing/2014/main" id="{7ECA961B-4C67-954A-AF4C-4885F52BD7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5658" y="65458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" name="Text Box 22">
            <a:extLst>
              <a:ext uri="{FF2B5EF4-FFF2-40B4-BE49-F238E27FC236}">
                <a16:creationId xmlns:a16="http://schemas.microsoft.com/office/drawing/2014/main" id="{F401988A-F361-E946-A178-285DBFD7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00" y="1206968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 (Starbucks)</a:t>
            </a:r>
          </a:p>
        </p:txBody>
      </p:sp>
      <p:pic>
        <p:nvPicPr>
          <p:cNvPr id="135" name="Picture 71" descr="End_User.png">
            <a:extLst>
              <a:ext uri="{FF2B5EF4-FFF2-40B4-BE49-F238E27FC236}">
                <a16:creationId xmlns:a16="http://schemas.microsoft.com/office/drawing/2014/main" id="{5EA97221-D82C-844D-ADF9-7D61260CBC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446" y="58792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" name="Text Box 22">
            <a:extLst>
              <a:ext uri="{FF2B5EF4-FFF2-40B4-BE49-F238E27FC236}">
                <a16:creationId xmlns:a16="http://schemas.microsoft.com/office/drawing/2014/main" id="{EE86AC63-F04E-9A4C-8550-BCC3148C2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821" y="1146209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 (Airport)</a:t>
            </a:r>
          </a:p>
        </p:txBody>
      </p:sp>
    </p:spTree>
    <p:extLst>
      <p:ext uri="{BB962C8B-B14F-4D97-AF65-F5344CB8AC3E}">
        <p14:creationId xmlns:p14="http://schemas.microsoft.com/office/powerpoint/2010/main" val="23498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033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1108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5421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5429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4205317" y="3146961"/>
            <a:ext cx="962073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9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166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5300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3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31856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8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5E4A8A1B-3B03-2B40-AD49-2BE21EF56F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258" y="3592027"/>
            <a:ext cx="604190" cy="408236"/>
          </a:xfrm>
          <a:prstGeom prst="rect">
            <a:avLst/>
          </a:prstGeom>
        </p:spPr>
      </p:pic>
      <p:sp>
        <p:nvSpPr>
          <p:cNvPr id="133" name="Text Box 22">
            <a:extLst>
              <a:ext uri="{FF2B5EF4-FFF2-40B4-BE49-F238E27FC236}">
                <a16:creationId xmlns:a16="http://schemas.microsoft.com/office/drawing/2014/main" id="{4C22C499-9F93-1941-BD02-39902566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758" y="3991243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pic>
        <p:nvPicPr>
          <p:cNvPr id="63" name="Picture 62" descr="enterprise.png">
            <a:extLst>
              <a:ext uri="{FF2B5EF4-FFF2-40B4-BE49-F238E27FC236}">
                <a16:creationId xmlns:a16="http://schemas.microsoft.com/office/drawing/2014/main" id="{B6EA0E96-9DD5-F743-9405-39DB012D61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3396179"/>
            <a:ext cx="518020" cy="518020"/>
          </a:xfrm>
          <a:prstGeom prst="rect">
            <a:avLst/>
          </a:prstGeom>
        </p:spPr>
      </p:pic>
      <p:sp>
        <p:nvSpPr>
          <p:cNvPr id="64" name="Text Box 22">
            <a:extLst>
              <a:ext uri="{FF2B5EF4-FFF2-40B4-BE49-F238E27FC236}">
                <a16:creationId xmlns:a16="http://schemas.microsoft.com/office/drawing/2014/main" id="{55D66B4A-A5EB-4E42-BDE6-0B89B49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9532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168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5301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39485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40820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39499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40834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26826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8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26002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38140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42576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42576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44867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33866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33866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31" descr="gray_server">
            <a:extLst>
              <a:ext uri="{FF2B5EF4-FFF2-40B4-BE49-F238E27FC236}">
                <a16:creationId xmlns:a16="http://schemas.microsoft.com/office/drawing/2014/main" id="{24577144-A53A-CF40-9551-3EEEA010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812" y="62867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Text Box 22">
            <a:extLst>
              <a:ext uri="{FF2B5EF4-FFF2-40B4-BE49-F238E27FC236}">
                <a16:creationId xmlns:a16="http://schemas.microsoft.com/office/drawing/2014/main" id="{60A2423C-96CF-B24B-860C-FCCC40AF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750" y="1156629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X (AWS)</a:t>
            </a:r>
          </a:p>
        </p:txBody>
      </p:sp>
      <p:pic>
        <p:nvPicPr>
          <p:cNvPr id="112" name="Picture 131" descr="gray_server">
            <a:extLst>
              <a:ext uri="{FF2B5EF4-FFF2-40B4-BE49-F238E27FC236}">
                <a16:creationId xmlns:a16="http://schemas.microsoft.com/office/drawing/2014/main" id="{1DE8737A-BBD2-DE42-ACE7-DB667DF4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948" y="57742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Text Box 22">
            <a:extLst>
              <a:ext uri="{FF2B5EF4-FFF2-40B4-BE49-F238E27FC236}">
                <a16:creationId xmlns:a16="http://schemas.microsoft.com/office/drawing/2014/main" id="{BE03DE37-0F22-4E44-85AB-075D60C7B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886" y="1105385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X (Azure)</a:t>
            </a:r>
          </a:p>
        </p:txBody>
      </p:sp>
      <p:pic>
        <p:nvPicPr>
          <p:cNvPr id="114" name="Picture 71" descr="End_User.png">
            <a:extLst>
              <a:ext uri="{FF2B5EF4-FFF2-40B4-BE49-F238E27FC236}">
                <a16:creationId xmlns:a16="http://schemas.microsoft.com/office/drawing/2014/main" id="{7ECA961B-4C67-954A-AF4C-4885F52BD7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5658" y="65458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" name="Text Box 22">
            <a:extLst>
              <a:ext uri="{FF2B5EF4-FFF2-40B4-BE49-F238E27FC236}">
                <a16:creationId xmlns:a16="http://schemas.microsoft.com/office/drawing/2014/main" id="{F401988A-F361-E946-A178-285DBFD7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00" y="1206968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 (Starbucks)</a:t>
            </a:r>
          </a:p>
        </p:txBody>
      </p:sp>
      <p:pic>
        <p:nvPicPr>
          <p:cNvPr id="135" name="Picture 71" descr="End_User.png">
            <a:extLst>
              <a:ext uri="{FF2B5EF4-FFF2-40B4-BE49-F238E27FC236}">
                <a16:creationId xmlns:a16="http://schemas.microsoft.com/office/drawing/2014/main" id="{5EA97221-D82C-844D-ADF9-7D61260CBC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446" y="58792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" name="Text Box 22">
            <a:extLst>
              <a:ext uri="{FF2B5EF4-FFF2-40B4-BE49-F238E27FC236}">
                <a16:creationId xmlns:a16="http://schemas.microsoft.com/office/drawing/2014/main" id="{EE86AC63-F04E-9A4C-8550-BCC3148C2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821" y="1146209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 (Airport)</a:t>
            </a:r>
          </a:p>
        </p:txBody>
      </p:sp>
      <p:sp>
        <p:nvSpPr>
          <p:cNvPr id="137" name="Text Box 22">
            <a:extLst>
              <a:ext uri="{FF2B5EF4-FFF2-40B4-BE49-F238E27FC236}">
                <a16:creationId xmlns:a16="http://schemas.microsoft.com/office/drawing/2014/main" id="{A6756B58-0CDD-574D-96F1-A17130534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509" y="1960676"/>
            <a:ext cx="34466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Eventually This Looks Like a Spider</a:t>
            </a:r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2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80F1D4A-9053-1E41-97DC-4D36C9BDCE95}"/>
              </a:ext>
            </a:extLst>
          </p:cNvPr>
          <p:cNvSpPr/>
          <p:nvPr/>
        </p:nvSpPr>
        <p:spPr>
          <a:xfrm>
            <a:off x="3657428" y="2118731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381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456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6183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6191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238584" y="3146961"/>
            <a:ext cx="2692317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9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2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928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1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6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2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5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930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29833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29847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17174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6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16350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28488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32924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32924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35215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24214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24214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22">
            <a:extLst>
              <a:ext uri="{FF2B5EF4-FFF2-40B4-BE49-F238E27FC236}">
                <a16:creationId xmlns:a16="http://schemas.microsoft.com/office/drawing/2014/main" id="{60A2423C-96CF-B24B-860C-FCCC40AF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750" y="1156629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X (AWS)</a:t>
            </a:r>
          </a:p>
        </p:txBody>
      </p:sp>
      <p:sp>
        <p:nvSpPr>
          <p:cNvPr id="113" name="Text Box 22">
            <a:extLst>
              <a:ext uri="{FF2B5EF4-FFF2-40B4-BE49-F238E27FC236}">
                <a16:creationId xmlns:a16="http://schemas.microsoft.com/office/drawing/2014/main" id="{BE03DE37-0F22-4E44-85AB-075D60C7B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886" y="1105385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X (Azure)</a:t>
            </a:r>
          </a:p>
        </p:txBody>
      </p:sp>
      <p:sp>
        <p:nvSpPr>
          <p:cNvPr id="134" name="Text Box 22">
            <a:extLst>
              <a:ext uri="{FF2B5EF4-FFF2-40B4-BE49-F238E27FC236}">
                <a16:creationId xmlns:a16="http://schemas.microsoft.com/office/drawing/2014/main" id="{F401988A-F361-E946-A178-285DBFD7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00" y="1206968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 (Starbucks)</a:t>
            </a:r>
          </a:p>
        </p:txBody>
      </p:sp>
      <p:sp>
        <p:nvSpPr>
          <p:cNvPr id="136" name="Text Box 22">
            <a:extLst>
              <a:ext uri="{FF2B5EF4-FFF2-40B4-BE49-F238E27FC236}">
                <a16:creationId xmlns:a16="http://schemas.microsoft.com/office/drawing/2014/main" id="{EE86AC63-F04E-9A4C-8550-BCC3148C2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821" y="1146209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 (Airport)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E9F3A07-433F-714F-B0DF-F338685CEB30}"/>
              </a:ext>
            </a:extLst>
          </p:cNvPr>
          <p:cNvCxnSpPr>
            <a:cxnSpLocks/>
          </p:cNvCxnSpPr>
          <p:nvPr/>
        </p:nvCxnSpPr>
        <p:spPr>
          <a:xfrm>
            <a:off x="3934332" y="789106"/>
            <a:ext cx="47882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D0AC137-8546-3F43-BAFC-B6C1861E3CD9}"/>
              </a:ext>
            </a:extLst>
          </p:cNvPr>
          <p:cNvCxnSpPr>
            <a:cxnSpLocks/>
          </p:cNvCxnSpPr>
          <p:nvPr/>
        </p:nvCxnSpPr>
        <p:spPr>
          <a:xfrm>
            <a:off x="3942918" y="1011811"/>
            <a:ext cx="24271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E9BC2B-1AD3-E844-8EA2-F3BFE4A7E9EA}"/>
              </a:ext>
            </a:extLst>
          </p:cNvPr>
          <p:cNvSpPr/>
          <p:nvPr/>
        </p:nvSpPr>
        <p:spPr>
          <a:xfrm>
            <a:off x="4176099" y="1008226"/>
            <a:ext cx="229044" cy="11386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F604107-8AF9-3941-8D11-A8D1D93B72B7}"/>
              </a:ext>
            </a:extLst>
          </p:cNvPr>
          <p:cNvCxnSpPr>
            <a:cxnSpLocks/>
          </p:cNvCxnSpPr>
          <p:nvPr/>
        </p:nvCxnSpPr>
        <p:spPr>
          <a:xfrm>
            <a:off x="4176099" y="990087"/>
            <a:ext cx="0" cy="11657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8501ACC-AB23-EF41-834D-AA13112559B6}"/>
              </a:ext>
            </a:extLst>
          </p:cNvPr>
          <p:cNvCxnSpPr>
            <a:cxnSpLocks/>
          </p:cNvCxnSpPr>
          <p:nvPr/>
        </p:nvCxnSpPr>
        <p:spPr>
          <a:xfrm>
            <a:off x="4405143" y="768821"/>
            <a:ext cx="0" cy="13870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8A489E9-C04F-4548-8B52-F297CD184742}"/>
              </a:ext>
            </a:extLst>
          </p:cNvPr>
          <p:cNvSpPr/>
          <p:nvPr/>
        </p:nvSpPr>
        <p:spPr>
          <a:xfrm rot="18203029">
            <a:off x="3163236" y="649258"/>
            <a:ext cx="229044" cy="15298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9D6AFB0-097A-6E4E-8EE9-D7EEF71AE19C}"/>
              </a:ext>
            </a:extLst>
          </p:cNvPr>
          <p:cNvCxnSpPr>
            <a:cxnSpLocks/>
          </p:cNvCxnSpPr>
          <p:nvPr/>
        </p:nvCxnSpPr>
        <p:spPr>
          <a:xfrm>
            <a:off x="2502165" y="765923"/>
            <a:ext cx="1472360" cy="97024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183B6C1-28B6-3941-BD3F-6E49C9D3B868}"/>
              </a:ext>
            </a:extLst>
          </p:cNvPr>
          <p:cNvSpPr/>
          <p:nvPr/>
        </p:nvSpPr>
        <p:spPr>
          <a:xfrm>
            <a:off x="3738515" y="1753672"/>
            <a:ext cx="229044" cy="399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0627597-E27D-0F43-8DB4-A546A7E6CA96}"/>
              </a:ext>
            </a:extLst>
          </p:cNvPr>
          <p:cNvCxnSpPr>
            <a:cxnSpLocks/>
          </p:cNvCxnSpPr>
          <p:nvPr/>
        </p:nvCxnSpPr>
        <p:spPr>
          <a:xfrm>
            <a:off x="3738515" y="1847850"/>
            <a:ext cx="0" cy="3048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F159F1A-D72D-174B-BA8F-52D58F829A3F}"/>
              </a:ext>
            </a:extLst>
          </p:cNvPr>
          <p:cNvCxnSpPr>
            <a:cxnSpLocks/>
          </p:cNvCxnSpPr>
          <p:nvPr/>
        </p:nvCxnSpPr>
        <p:spPr>
          <a:xfrm>
            <a:off x="3967559" y="1726946"/>
            <a:ext cx="0" cy="425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5648EB4-AEEC-604D-9979-6AF8223650F5}"/>
              </a:ext>
            </a:extLst>
          </p:cNvPr>
          <p:cNvCxnSpPr>
            <a:cxnSpLocks/>
          </p:cNvCxnSpPr>
          <p:nvPr/>
        </p:nvCxnSpPr>
        <p:spPr>
          <a:xfrm>
            <a:off x="2560894" y="1078926"/>
            <a:ext cx="1184715" cy="7806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31" descr="gray_server">
            <a:extLst>
              <a:ext uri="{FF2B5EF4-FFF2-40B4-BE49-F238E27FC236}">
                <a16:creationId xmlns:a16="http://schemas.microsoft.com/office/drawing/2014/main" id="{24577144-A53A-CF40-9551-3EEEA010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812" y="62867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2ACBB90-E3CA-4F43-9190-B83544E3D3F4}"/>
              </a:ext>
            </a:extLst>
          </p:cNvPr>
          <p:cNvGrpSpPr/>
          <p:nvPr/>
        </p:nvGrpSpPr>
        <p:grpSpPr>
          <a:xfrm>
            <a:off x="3792549" y="2160203"/>
            <a:ext cx="550547" cy="742857"/>
            <a:chOff x="1202853" y="1853372"/>
            <a:chExt cx="550547" cy="742857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BCA098AB-C2D0-3641-B48B-DE21562B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1" name="Text Box 22">
              <a:extLst>
                <a:ext uri="{FF2B5EF4-FFF2-40B4-BE49-F238E27FC236}">
                  <a16:creationId xmlns:a16="http://schemas.microsoft.com/office/drawing/2014/main" id="{A049A88C-0532-3941-895F-5D25BC4CC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D05AD5C-563B-B74E-A025-96BEF0E1D6C3}"/>
              </a:ext>
            </a:extLst>
          </p:cNvPr>
          <p:cNvSpPr/>
          <p:nvPr/>
        </p:nvSpPr>
        <p:spPr>
          <a:xfrm>
            <a:off x="3948126" y="2872471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43DCF94-FB13-194C-BB2B-099DCC63CB12}"/>
              </a:ext>
            </a:extLst>
          </p:cNvPr>
          <p:cNvCxnSpPr>
            <a:cxnSpLocks/>
          </p:cNvCxnSpPr>
          <p:nvPr/>
        </p:nvCxnSpPr>
        <p:spPr>
          <a:xfrm>
            <a:off x="3948126" y="2879725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CCAC37C-1E1A-3C4D-91C8-28437232960C}"/>
              </a:ext>
            </a:extLst>
          </p:cNvPr>
          <p:cNvCxnSpPr>
            <a:cxnSpLocks/>
          </p:cNvCxnSpPr>
          <p:nvPr/>
        </p:nvCxnSpPr>
        <p:spPr>
          <a:xfrm>
            <a:off x="4177170" y="2879725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4D3F9B-A10F-8043-89C4-8F891D66CDC7}"/>
              </a:ext>
            </a:extLst>
          </p:cNvPr>
          <p:cNvSpPr/>
          <p:nvPr/>
        </p:nvSpPr>
        <p:spPr>
          <a:xfrm>
            <a:off x="5018440" y="2115879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D02BAA8-087B-B146-A751-1479BACB9EAB}"/>
              </a:ext>
            </a:extLst>
          </p:cNvPr>
          <p:cNvGrpSpPr/>
          <p:nvPr/>
        </p:nvGrpSpPr>
        <p:grpSpPr>
          <a:xfrm>
            <a:off x="5153561" y="2157351"/>
            <a:ext cx="550547" cy="742857"/>
            <a:chOff x="1202853" y="1853372"/>
            <a:chExt cx="550547" cy="742857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E1F3C5D4-2EA4-CB47-9D95-7AAF7778B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9" name="Text Box 22">
              <a:extLst>
                <a:ext uri="{FF2B5EF4-FFF2-40B4-BE49-F238E27FC236}">
                  <a16:creationId xmlns:a16="http://schemas.microsoft.com/office/drawing/2014/main" id="{7DE2CFE1-DB74-EB4B-85E9-628707341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F23A289-3DC3-7C45-AFF0-8B4E9E8286E8}"/>
              </a:ext>
            </a:extLst>
          </p:cNvPr>
          <p:cNvSpPr/>
          <p:nvPr/>
        </p:nvSpPr>
        <p:spPr>
          <a:xfrm>
            <a:off x="5315488" y="2869619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2CA94D4-E320-7148-AAFB-CDC9C624017B}"/>
              </a:ext>
            </a:extLst>
          </p:cNvPr>
          <p:cNvCxnSpPr>
            <a:cxnSpLocks/>
          </p:cNvCxnSpPr>
          <p:nvPr/>
        </p:nvCxnSpPr>
        <p:spPr>
          <a:xfrm>
            <a:off x="5315488" y="2876873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BB4B0D1-7E46-8846-A3C5-6F893C431E3A}"/>
              </a:ext>
            </a:extLst>
          </p:cNvPr>
          <p:cNvCxnSpPr>
            <a:cxnSpLocks/>
          </p:cNvCxnSpPr>
          <p:nvPr/>
        </p:nvCxnSpPr>
        <p:spPr>
          <a:xfrm>
            <a:off x="5544532" y="2876873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4852DDC-E6E5-524E-A92D-DBBFC63D433E}"/>
              </a:ext>
            </a:extLst>
          </p:cNvPr>
          <p:cNvCxnSpPr>
            <a:cxnSpLocks/>
          </p:cNvCxnSpPr>
          <p:nvPr/>
        </p:nvCxnSpPr>
        <p:spPr>
          <a:xfrm>
            <a:off x="5083175" y="811929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4AA578-F083-C048-8E6E-66BB27067FB6}"/>
              </a:ext>
            </a:extLst>
          </p:cNvPr>
          <p:cNvCxnSpPr>
            <a:cxnSpLocks/>
          </p:cNvCxnSpPr>
          <p:nvPr/>
        </p:nvCxnSpPr>
        <p:spPr>
          <a:xfrm>
            <a:off x="5308600" y="1034634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71" descr="End_User.png">
            <a:extLst>
              <a:ext uri="{FF2B5EF4-FFF2-40B4-BE49-F238E27FC236}">
                <a16:creationId xmlns:a16="http://schemas.microsoft.com/office/drawing/2014/main" id="{7ECA961B-4C67-954A-AF4C-4885F52BD7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5658" y="65458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F9D63EBA-6940-A04B-ACE6-B73C3F819918}"/>
              </a:ext>
            </a:extLst>
          </p:cNvPr>
          <p:cNvSpPr/>
          <p:nvPr/>
        </p:nvSpPr>
        <p:spPr>
          <a:xfrm flipH="1">
            <a:off x="5088961" y="1034538"/>
            <a:ext cx="219472" cy="111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A6D1C71-42C3-3944-8A96-C58FA1A914DF}"/>
              </a:ext>
            </a:extLst>
          </p:cNvPr>
          <p:cNvCxnSpPr>
            <a:cxnSpLocks/>
          </p:cNvCxnSpPr>
          <p:nvPr/>
        </p:nvCxnSpPr>
        <p:spPr>
          <a:xfrm>
            <a:off x="5308433" y="1016398"/>
            <a:ext cx="0" cy="113307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D2E5FF0-C5A9-6C4B-B902-7882187440B8}"/>
              </a:ext>
            </a:extLst>
          </p:cNvPr>
          <p:cNvCxnSpPr>
            <a:cxnSpLocks/>
          </p:cNvCxnSpPr>
          <p:nvPr/>
        </p:nvCxnSpPr>
        <p:spPr>
          <a:xfrm>
            <a:off x="5088961" y="795132"/>
            <a:ext cx="0" cy="13543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6269FF7-B02C-1844-B6AE-7BD015788932}"/>
              </a:ext>
            </a:extLst>
          </p:cNvPr>
          <p:cNvCxnSpPr>
            <a:cxnSpLocks/>
          </p:cNvCxnSpPr>
          <p:nvPr/>
        </p:nvCxnSpPr>
        <p:spPr>
          <a:xfrm>
            <a:off x="6386024" y="780940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683EBC1-30D4-9741-B1DF-E4C941D06C10}"/>
              </a:ext>
            </a:extLst>
          </p:cNvPr>
          <p:cNvCxnSpPr>
            <a:cxnSpLocks/>
          </p:cNvCxnSpPr>
          <p:nvPr/>
        </p:nvCxnSpPr>
        <p:spPr>
          <a:xfrm>
            <a:off x="6611449" y="1003645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71" descr="End_User.png">
            <a:extLst>
              <a:ext uri="{FF2B5EF4-FFF2-40B4-BE49-F238E27FC236}">
                <a16:creationId xmlns:a16="http://schemas.microsoft.com/office/drawing/2014/main" id="{5EA97221-D82C-844D-ADF9-7D61260CBC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446" y="58792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F58BC3F6-9E3C-484E-8835-AA4F0D970107}"/>
              </a:ext>
            </a:extLst>
          </p:cNvPr>
          <p:cNvSpPr/>
          <p:nvPr/>
        </p:nvSpPr>
        <p:spPr>
          <a:xfrm rot="5400000" flipV="1">
            <a:off x="6052087" y="1980304"/>
            <a:ext cx="226869" cy="745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BB881AC-24AD-AA40-9859-43315CA59149}"/>
              </a:ext>
            </a:extLst>
          </p:cNvPr>
          <p:cNvCxnSpPr>
            <a:cxnSpLocks/>
          </p:cNvCxnSpPr>
          <p:nvPr/>
        </p:nvCxnSpPr>
        <p:spPr>
          <a:xfrm flipV="1">
            <a:off x="5802959" y="2245808"/>
            <a:ext cx="59278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C0CBA85-E293-C04D-8790-652714A34FD9}"/>
              </a:ext>
            </a:extLst>
          </p:cNvPr>
          <p:cNvSpPr/>
          <p:nvPr/>
        </p:nvSpPr>
        <p:spPr>
          <a:xfrm flipH="1">
            <a:off x="6391810" y="1003548"/>
            <a:ext cx="219472" cy="14502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282181E-E5EC-5146-AAB1-26B1672ECFF8}"/>
              </a:ext>
            </a:extLst>
          </p:cNvPr>
          <p:cNvCxnSpPr>
            <a:cxnSpLocks/>
          </p:cNvCxnSpPr>
          <p:nvPr/>
        </p:nvCxnSpPr>
        <p:spPr>
          <a:xfrm>
            <a:off x="6611282" y="985409"/>
            <a:ext cx="0" cy="149109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04A0286-9B59-4842-BADE-08786F30E3C8}"/>
              </a:ext>
            </a:extLst>
          </p:cNvPr>
          <p:cNvCxnSpPr>
            <a:cxnSpLocks/>
          </p:cNvCxnSpPr>
          <p:nvPr/>
        </p:nvCxnSpPr>
        <p:spPr>
          <a:xfrm>
            <a:off x="6391810" y="764143"/>
            <a:ext cx="0" cy="150280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06BD858-C0E0-C946-AA48-246348B550FC}"/>
              </a:ext>
            </a:extLst>
          </p:cNvPr>
          <p:cNvCxnSpPr>
            <a:cxnSpLocks/>
          </p:cNvCxnSpPr>
          <p:nvPr/>
        </p:nvCxnSpPr>
        <p:spPr>
          <a:xfrm>
            <a:off x="5802959" y="2460048"/>
            <a:ext cx="80739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C1FC013-58E6-B041-878F-CAE6AD61FE1B}"/>
              </a:ext>
            </a:extLst>
          </p:cNvPr>
          <p:cNvGrpSpPr/>
          <p:nvPr/>
        </p:nvGrpSpPr>
        <p:grpSpPr>
          <a:xfrm>
            <a:off x="4144258" y="3592027"/>
            <a:ext cx="977687" cy="645437"/>
            <a:chOff x="4191758" y="3592027"/>
            <a:chExt cx="977687" cy="645437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640A0DA8-2363-2643-B633-D33FAFC7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258" y="3592027"/>
              <a:ext cx="604190" cy="408236"/>
            </a:xfrm>
            <a:prstGeom prst="rect">
              <a:avLst/>
            </a:prstGeom>
          </p:spPr>
        </p:pic>
        <p:sp>
          <p:nvSpPr>
            <p:cNvPr id="178" name="Text Box 22">
              <a:extLst>
                <a:ext uri="{FF2B5EF4-FFF2-40B4-BE49-F238E27FC236}">
                  <a16:creationId xmlns:a16="http://schemas.microsoft.com/office/drawing/2014/main" id="{F2D1B580-A4A7-424E-A327-FB527E3900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758" y="3991243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pic>
        <p:nvPicPr>
          <p:cNvPr id="112" name="Picture 131" descr="gray_server">
            <a:extLst>
              <a:ext uri="{FF2B5EF4-FFF2-40B4-BE49-F238E27FC236}">
                <a16:creationId xmlns:a16="http://schemas.microsoft.com/office/drawing/2014/main" id="{1DE8737A-BBD2-DE42-ACE7-DB667DF4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948" y="57742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17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80F1D4A-9053-1E41-97DC-4D36C9BDCE95}"/>
              </a:ext>
            </a:extLst>
          </p:cNvPr>
          <p:cNvSpPr/>
          <p:nvPr/>
        </p:nvSpPr>
        <p:spPr>
          <a:xfrm>
            <a:off x="3657428" y="2118731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381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456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6183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6191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238584" y="3146961"/>
            <a:ext cx="2692317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9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2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928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1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6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2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5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930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29833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29847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17174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6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16350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28488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32924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32924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35215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24214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24214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22">
            <a:extLst>
              <a:ext uri="{FF2B5EF4-FFF2-40B4-BE49-F238E27FC236}">
                <a16:creationId xmlns:a16="http://schemas.microsoft.com/office/drawing/2014/main" id="{60A2423C-96CF-B24B-860C-FCCC40AF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750" y="1156629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X (AWS)</a:t>
            </a:r>
          </a:p>
        </p:txBody>
      </p:sp>
      <p:sp>
        <p:nvSpPr>
          <p:cNvPr id="113" name="Text Box 22">
            <a:extLst>
              <a:ext uri="{FF2B5EF4-FFF2-40B4-BE49-F238E27FC236}">
                <a16:creationId xmlns:a16="http://schemas.microsoft.com/office/drawing/2014/main" id="{BE03DE37-0F22-4E44-85AB-075D60C7B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886" y="1105385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X (Azure)</a:t>
            </a:r>
          </a:p>
        </p:txBody>
      </p:sp>
      <p:sp>
        <p:nvSpPr>
          <p:cNvPr id="134" name="Text Box 22">
            <a:extLst>
              <a:ext uri="{FF2B5EF4-FFF2-40B4-BE49-F238E27FC236}">
                <a16:creationId xmlns:a16="http://schemas.microsoft.com/office/drawing/2014/main" id="{F401988A-F361-E946-A178-285DBFD7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00" y="1206968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 (Starbucks)</a:t>
            </a:r>
          </a:p>
        </p:txBody>
      </p:sp>
      <p:sp>
        <p:nvSpPr>
          <p:cNvPr id="136" name="Text Box 22">
            <a:extLst>
              <a:ext uri="{FF2B5EF4-FFF2-40B4-BE49-F238E27FC236}">
                <a16:creationId xmlns:a16="http://schemas.microsoft.com/office/drawing/2014/main" id="{EE86AC63-F04E-9A4C-8550-BCC3148C2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821" y="1146209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 (Airport)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E9F3A07-433F-714F-B0DF-F338685CEB30}"/>
              </a:ext>
            </a:extLst>
          </p:cNvPr>
          <p:cNvCxnSpPr>
            <a:cxnSpLocks/>
          </p:cNvCxnSpPr>
          <p:nvPr/>
        </p:nvCxnSpPr>
        <p:spPr>
          <a:xfrm>
            <a:off x="3934332" y="789106"/>
            <a:ext cx="47882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D0AC137-8546-3F43-BAFC-B6C1861E3CD9}"/>
              </a:ext>
            </a:extLst>
          </p:cNvPr>
          <p:cNvCxnSpPr>
            <a:cxnSpLocks/>
          </p:cNvCxnSpPr>
          <p:nvPr/>
        </p:nvCxnSpPr>
        <p:spPr>
          <a:xfrm>
            <a:off x="3942918" y="1011811"/>
            <a:ext cx="24271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E9BC2B-1AD3-E844-8EA2-F3BFE4A7E9EA}"/>
              </a:ext>
            </a:extLst>
          </p:cNvPr>
          <p:cNvSpPr/>
          <p:nvPr/>
        </p:nvSpPr>
        <p:spPr>
          <a:xfrm>
            <a:off x="4176099" y="1008226"/>
            <a:ext cx="229044" cy="11386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F604107-8AF9-3941-8D11-A8D1D93B72B7}"/>
              </a:ext>
            </a:extLst>
          </p:cNvPr>
          <p:cNvCxnSpPr>
            <a:cxnSpLocks/>
          </p:cNvCxnSpPr>
          <p:nvPr/>
        </p:nvCxnSpPr>
        <p:spPr>
          <a:xfrm>
            <a:off x="4176099" y="990087"/>
            <a:ext cx="0" cy="11657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8501ACC-AB23-EF41-834D-AA13112559B6}"/>
              </a:ext>
            </a:extLst>
          </p:cNvPr>
          <p:cNvCxnSpPr>
            <a:cxnSpLocks/>
          </p:cNvCxnSpPr>
          <p:nvPr/>
        </p:nvCxnSpPr>
        <p:spPr>
          <a:xfrm>
            <a:off x="4405143" y="768821"/>
            <a:ext cx="0" cy="13870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8A489E9-C04F-4548-8B52-F297CD184742}"/>
              </a:ext>
            </a:extLst>
          </p:cNvPr>
          <p:cNvSpPr/>
          <p:nvPr/>
        </p:nvSpPr>
        <p:spPr>
          <a:xfrm rot="18203029">
            <a:off x="3163236" y="649258"/>
            <a:ext cx="229044" cy="15298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9D6AFB0-097A-6E4E-8EE9-D7EEF71AE19C}"/>
              </a:ext>
            </a:extLst>
          </p:cNvPr>
          <p:cNvCxnSpPr>
            <a:cxnSpLocks/>
          </p:cNvCxnSpPr>
          <p:nvPr/>
        </p:nvCxnSpPr>
        <p:spPr>
          <a:xfrm>
            <a:off x="2502165" y="765923"/>
            <a:ext cx="1472360" cy="97024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183B6C1-28B6-3941-BD3F-6E49C9D3B868}"/>
              </a:ext>
            </a:extLst>
          </p:cNvPr>
          <p:cNvSpPr/>
          <p:nvPr/>
        </p:nvSpPr>
        <p:spPr>
          <a:xfrm>
            <a:off x="3738515" y="1753672"/>
            <a:ext cx="229044" cy="399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0627597-E27D-0F43-8DB4-A546A7E6CA96}"/>
              </a:ext>
            </a:extLst>
          </p:cNvPr>
          <p:cNvCxnSpPr>
            <a:cxnSpLocks/>
          </p:cNvCxnSpPr>
          <p:nvPr/>
        </p:nvCxnSpPr>
        <p:spPr>
          <a:xfrm>
            <a:off x="3738515" y="1847850"/>
            <a:ext cx="0" cy="3048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F159F1A-D72D-174B-BA8F-52D58F829A3F}"/>
              </a:ext>
            </a:extLst>
          </p:cNvPr>
          <p:cNvCxnSpPr>
            <a:cxnSpLocks/>
          </p:cNvCxnSpPr>
          <p:nvPr/>
        </p:nvCxnSpPr>
        <p:spPr>
          <a:xfrm>
            <a:off x="3967559" y="1726946"/>
            <a:ext cx="0" cy="425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5648EB4-AEEC-604D-9979-6AF8223650F5}"/>
              </a:ext>
            </a:extLst>
          </p:cNvPr>
          <p:cNvCxnSpPr>
            <a:cxnSpLocks/>
          </p:cNvCxnSpPr>
          <p:nvPr/>
        </p:nvCxnSpPr>
        <p:spPr>
          <a:xfrm>
            <a:off x="2560894" y="1078926"/>
            <a:ext cx="1184715" cy="7806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31" descr="gray_server">
            <a:extLst>
              <a:ext uri="{FF2B5EF4-FFF2-40B4-BE49-F238E27FC236}">
                <a16:creationId xmlns:a16="http://schemas.microsoft.com/office/drawing/2014/main" id="{24577144-A53A-CF40-9551-3EEEA010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812" y="62867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2ACBB90-E3CA-4F43-9190-B83544E3D3F4}"/>
              </a:ext>
            </a:extLst>
          </p:cNvPr>
          <p:cNvGrpSpPr/>
          <p:nvPr/>
        </p:nvGrpSpPr>
        <p:grpSpPr>
          <a:xfrm>
            <a:off x="3792549" y="2160203"/>
            <a:ext cx="550547" cy="742857"/>
            <a:chOff x="1202853" y="1853372"/>
            <a:chExt cx="550547" cy="742857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BCA098AB-C2D0-3641-B48B-DE21562B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1" name="Text Box 22">
              <a:extLst>
                <a:ext uri="{FF2B5EF4-FFF2-40B4-BE49-F238E27FC236}">
                  <a16:creationId xmlns:a16="http://schemas.microsoft.com/office/drawing/2014/main" id="{A049A88C-0532-3941-895F-5D25BC4CC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D05AD5C-563B-B74E-A025-96BEF0E1D6C3}"/>
              </a:ext>
            </a:extLst>
          </p:cNvPr>
          <p:cNvSpPr/>
          <p:nvPr/>
        </p:nvSpPr>
        <p:spPr>
          <a:xfrm>
            <a:off x="3948126" y="2872471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43DCF94-FB13-194C-BB2B-099DCC63CB12}"/>
              </a:ext>
            </a:extLst>
          </p:cNvPr>
          <p:cNvCxnSpPr>
            <a:cxnSpLocks/>
          </p:cNvCxnSpPr>
          <p:nvPr/>
        </p:nvCxnSpPr>
        <p:spPr>
          <a:xfrm>
            <a:off x="3948126" y="2879725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CCAC37C-1E1A-3C4D-91C8-28437232960C}"/>
              </a:ext>
            </a:extLst>
          </p:cNvPr>
          <p:cNvCxnSpPr>
            <a:cxnSpLocks/>
          </p:cNvCxnSpPr>
          <p:nvPr/>
        </p:nvCxnSpPr>
        <p:spPr>
          <a:xfrm>
            <a:off x="4177170" y="2879725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4D3F9B-A10F-8043-89C4-8F891D66CDC7}"/>
              </a:ext>
            </a:extLst>
          </p:cNvPr>
          <p:cNvSpPr/>
          <p:nvPr/>
        </p:nvSpPr>
        <p:spPr>
          <a:xfrm>
            <a:off x="5018440" y="2115879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D02BAA8-087B-B146-A751-1479BACB9EAB}"/>
              </a:ext>
            </a:extLst>
          </p:cNvPr>
          <p:cNvGrpSpPr/>
          <p:nvPr/>
        </p:nvGrpSpPr>
        <p:grpSpPr>
          <a:xfrm>
            <a:off x="5153561" y="2157351"/>
            <a:ext cx="550547" cy="742857"/>
            <a:chOff x="1202853" y="1853372"/>
            <a:chExt cx="550547" cy="742857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E1F3C5D4-2EA4-CB47-9D95-7AAF7778B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9" name="Text Box 22">
              <a:extLst>
                <a:ext uri="{FF2B5EF4-FFF2-40B4-BE49-F238E27FC236}">
                  <a16:creationId xmlns:a16="http://schemas.microsoft.com/office/drawing/2014/main" id="{7DE2CFE1-DB74-EB4B-85E9-628707341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F23A289-3DC3-7C45-AFF0-8B4E9E8286E8}"/>
              </a:ext>
            </a:extLst>
          </p:cNvPr>
          <p:cNvSpPr/>
          <p:nvPr/>
        </p:nvSpPr>
        <p:spPr>
          <a:xfrm>
            <a:off x="5315488" y="2869619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2CA94D4-E320-7148-AAFB-CDC9C624017B}"/>
              </a:ext>
            </a:extLst>
          </p:cNvPr>
          <p:cNvCxnSpPr>
            <a:cxnSpLocks/>
          </p:cNvCxnSpPr>
          <p:nvPr/>
        </p:nvCxnSpPr>
        <p:spPr>
          <a:xfrm>
            <a:off x="5315488" y="2876873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BB4B0D1-7E46-8846-A3C5-6F893C431E3A}"/>
              </a:ext>
            </a:extLst>
          </p:cNvPr>
          <p:cNvCxnSpPr>
            <a:cxnSpLocks/>
          </p:cNvCxnSpPr>
          <p:nvPr/>
        </p:nvCxnSpPr>
        <p:spPr>
          <a:xfrm>
            <a:off x="5544532" y="2876873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4852DDC-E6E5-524E-A92D-DBBFC63D433E}"/>
              </a:ext>
            </a:extLst>
          </p:cNvPr>
          <p:cNvCxnSpPr>
            <a:cxnSpLocks/>
          </p:cNvCxnSpPr>
          <p:nvPr/>
        </p:nvCxnSpPr>
        <p:spPr>
          <a:xfrm>
            <a:off x="5083175" y="811929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4AA578-F083-C048-8E6E-66BB27067FB6}"/>
              </a:ext>
            </a:extLst>
          </p:cNvPr>
          <p:cNvCxnSpPr>
            <a:cxnSpLocks/>
          </p:cNvCxnSpPr>
          <p:nvPr/>
        </p:nvCxnSpPr>
        <p:spPr>
          <a:xfrm>
            <a:off x="5308600" y="1034634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71" descr="End_User.png">
            <a:extLst>
              <a:ext uri="{FF2B5EF4-FFF2-40B4-BE49-F238E27FC236}">
                <a16:creationId xmlns:a16="http://schemas.microsoft.com/office/drawing/2014/main" id="{7ECA961B-4C67-954A-AF4C-4885F52BD7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5658" y="65458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F9D63EBA-6940-A04B-ACE6-B73C3F819918}"/>
              </a:ext>
            </a:extLst>
          </p:cNvPr>
          <p:cNvSpPr/>
          <p:nvPr/>
        </p:nvSpPr>
        <p:spPr>
          <a:xfrm flipH="1">
            <a:off x="5088961" y="1034538"/>
            <a:ext cx="219472" cy="111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A6D1C71-42C3-3944-8A96-C58FA1A914DF}"/>
              </a:ext>
            </a:extLst>
          </p:cNvPr>
          <p:cNvCxnSpPr>
            <a:cxnSpLocks/>
          </p:cNvCxnSpPr>
          <p:nvPr/>
        </p:nvCxnSpPr>
        <p:spPr>
          <a:xfrm>
            <a:off x="5308433" y="1016398"/>
            <a:ext cx="0" cy="113307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D2E5FF0-C5A9-6C4B-B902-7882187440B8}"/>
              </a:ext>
            </a:extLst>
          </p:cNvPr>
          <p:cNvCxnSpPr>
            <a:cxnSpLocks/>
          </p:cNvCxnSpPr>
          <p:nvPr/>
        </p:nvCxnSpPr>
        <p:spPr>
          <a:xfrm>
            <a:off x="5088961" y="795132"/>
            <a:ext cx="0" cy="13543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6269FF7-B02C-1844-B6AE-7BD015788932}"/>
              </a:ext>
            </a:extLst>
          </p:cNvPr>
          <p:cNvCxnSpPr>
            <a:cxnSpLocks/>
          </p:cNvCxnSpPr>
          <p:nvPr/>
        </p:nvCxnSpPr>
        <p:spPr>
          <a:xfrm>
            <a:off x="6386024" y="780940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683EBC1-30D4-9741-B1DF-E4C941D06C10}"/>
              </a:ext>
            </a:extLst>
          </p:cNvPr>
          <p:cNvCxnSpPr>
            <a:cxnSpLocks/>
          </p:cNvCxnSpPr>
          <p:nvPr/>
        </p:nvCxnSpPr>
        <p:spPr>
          <a:xfrm>
            <a:off x="6611449" y="1003645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71" descr="End_User.png">
            <a:extLst>
              <a:ext uri="{FF2B5EF4-FFF2-40B4-BE49-F238E27FC236}">
                <a16:creationId xmlns:a16="http://schemas.microsoft.com/office/drawing/2014/main" id="{5EA97221-D82C-844D-ADF9-7D61260CBC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446" y="58792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F58BC3F6-9E3C-484E-8835-AA4F0D970107}"/>
              </a:ext>
            </a:extLst>
          </p:cNvPr>
          <p:cNvSpPr/>
          <p:nvPr/>
        </p:nvSpPr>
        <p:spPr>
          <a:xfrm rot="5400000" flipV="1">
            <a:off x="6052087" y="1980304"/>
            <a:ext cx="226869" cy="745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BB881AC-24AD-AA40-9859-43315CA59149}"/>
              </a:ext>
            </a:extLst>
          </p:cNvPr>
          <p:cNvCxnSpPr>
            <a:cxnSpLocks/>
          </p:cNvCxnSpPr>
          <p:nvPr/>
        </p:nvCxnSpPr>
        <p:spPr>
          <a:xfrm flipV="1">
            <a:off x="5802959" y="2245808"/>
            <a:ext cx="59278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C0CBA85-E293-C04D-8790-652714A34FD9}"/>
              </a:ext>
            </a:extLst>
          </p:cNvPr>
          <p:cNvSpPr/>
          <p:nvPr/>
        </p:nvSpPr>
        <p:spPr>
          <a:xfrm flipH="1">
            <a:off x="6391810" y="1003548"/>
            <a:ext cx="219472" cy="14502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282181E-E5EC-5146-AAB1-26B1672ECFF8}"/>
              </a:ext>
            </a:extLst>
          </p:cNvPr>
          <p:cNvCxnSpPr>
            <a:cxnSpLocks/>
          </p:cNvCxnSpPr>
          <p:nvPr/>
        </p:nvCxnSpPr>
        <p:spPr>
          <a:xfrm>
            <a:off x="6611282" y="985409"/>
            <a:ext cx="0" cy="149109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04A0286-9B59-4842-BADE-08786F30E3C8}"/>
              </a:ext>
            </a:extLst>
          </p:cNvPr>
          <p:cNvCxnSpPr>
            <a:cxnSpLocks/>
          </p:cNvCxnSpPr>
          <p:nvPr/>
        </p:nvCxnSpPr>
        <p:spPr>
          <a:xfrm>
            <a:off x="6391810" y="764143"/>
            <a:ext cx="0" cy="150280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06BD858-C0E0-C946-AA48-246348B550FC}"/>
              </a:ext>
            </a:extLst>
          </p:cNvPr>
          <p:cNvCxnSpPr>
            <a:cxnSpLocks/>
          </p:cNvCxnSpPr>
          <p:nvPr/>
        </p:nvCxnSpPr>
        <p:spPr>
          <a:xfrm>
            <a:off x="5802959" y="2460048"/>
            <a:ext cx="80739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22">
            <a:extLst>
              <a:ext uri="{FF2B5EF4-FFF2-40B4-BE49-F238E27FC236}">
                <a16:creationId xmlns:a16="http://schemas.microsoft.com/office/drawing/2014/main" id="{AB374E6F-E770-8F44-8A0B-0879A7FC5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658" y="4525167"/>
            <a:ext cx="34466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Segments = More Compute</a:t>
            </a:r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488EBFD-9572-134A-B090-173946B04273}"/>
              </a:ext>
            </a:extLst>
          </p:cNvPr>
          <p:cNvGrpSpPr/>
          <p:nvPr/>
        </p:nvGrpSpPr>
        <p:grpSpPr>
          <a:xfrm>
            <a:off x="4144258" y="3592027"/>
            <a:ext cx="977687" cy="645437"/>
            <a:chOff x="4191758" y="3592027"/>
            <a:chExt cx="977687" cy="645437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7FB239E2-62B4-DC4F-BB39-22ECA61F5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258" y="3592027"/>
              <a:ext cx="604190" cy="408236"/>
            </a:xfrm>
            <a:prstGeom prst="rect">
              <a:avLst/>
            </a:prstGeom>
          </p:spPr>
        </p:pic>
        <p:sp>
          <p:nvSpPr>
            <p:cNvPr id="178" name="Text Box 22">
              <a:extLst>
                <a:ext uri="{FF2B5EF4-FFF2-40B4-BE49-F238E27FC236}">
                  <a16:creationId xmlns:a16="http://schemas.microsoft.com/office/drawing/2014/main" id="{52FDB828-CDCD-BC4B-89DD-5C9A4DFAB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758" y="3991243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pic>
        <p:nvPicPr>
          <p:cNvPr id="112" name="Picture 131" descr="gray_server">
            <a:extLst>
              <a:ext uri="{FF2B5EF4-FFF2-40B4-BE49-F238E27FC236}">
                <a16:creationId xmlns:a16="http://schemas.microsoft.com/office/drawing/2014/main" id="{1DE8737A-BBD2-DE42-ACE7-DB667DF4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948" y="57742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9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80F1D4A-9053-1E41-97DC-4D36C9BDCE95}"/>
              </a:ext>
            </a:extLst>
          </p:cNvPr>
          <p:cNvSpPr/>
          <p:nvPr/>
        </p:nvSpPr>
        <p:spPr>
          <a:xfrm>
            <a:off x="3657428" y="2118731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38161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6B546-DD12-5E4B-8527-82B111C928A2}"/>
              </a:ext>
            </a:extLst>
          </p:cNvPr>
          <p:cNvSpPr/>
          <p:nvPr/>
        </p:nvSpPr>
        <p:spPr>
          <a:xfrm>
            <a:off x="145659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A5D434-59B9-3D48-8FA4-79DA78D1015C}"/>
              </a:ext>
            </a:extLst>
          </p:cNvPr>
          <p:cNvSpPr/>
          <p:nvPr/>
        </p:nvSpPr>
        <p:spPr>
          <a:xfrm>
            <a:off x="6183958" y="2758588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E7220-AA89-CF4E-A509-6B68E17D1E16}"/>
              </a:ext>
            </a:extLst>
          </p:cNvPr>
          <p:cNvSpPr/>
          <p:nvPr/>
        </p:nvSpPr>
        <p:spPr>
          <a:xfrm>
            <a:off x="6191456" y="3931295"/>
            <a:ext cx="2847025" cy="965607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520A70-593C-9641-BD7A-EA562455FDAF}"/>
              </a:ext>
            </a:extLst>
          </p:cNvPr>
          <p:cNvSpPr/>
          <p:nvPr/>
        </p:nvSpPr>
        <p:spPr>
          <a:xfrm>
            <a:off x="3238584" y="3146961"/>
            <a:ext cx="2692317" cy="1331940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1.0 – Micro-Segmentation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1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2872471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3407826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DB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750" y="286224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9237" y="2856336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61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792" y="3414620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1E2EEB7-AFC1-B14A-943A-A427498D8A3B}"/>
              </a:ext>
            </a:extLst>
          </p:cNvPr>
          <p:cNvSpPr/>
          <p:nvPr/>
        </p:nvSpPr>
        <p:spPr>
          <a:xfrm>
            <a:off x="1759156" y="629339"/>
            <a:ext cx="1533510" cy="108493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DB02BE7-35A1-AE48-94D9-495801BFE809}"/>
              </a:ext>
            </a:extLst>
          </p:cNvPr>
          <p:cNvSpPr/>
          <p:nvPr/>
        </p:nvSpPr>
        <p:spPr>
          <a:xfrm>
            <a:off x="2867737" y="591804"/>
            <a:ext cx="1656767" cy="1172140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711D2E35-EBEE-6A48-8093-B49E00E9B973}"/>
              </a:ext>
            </a:extLst>
          </p:cNvPr>
          <p:cNvSpPr/>
          <p:nvPr/>
        </p:nvSpPr>
        <p:spPr>
          <a:xfrm>
            <a:off x="4064097" y="618947"/>
            <a:ext cx="1493236" cy="79613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DA8A925E-FFF6-C848-A08B-3F3A8C449A73}"/>
              </a:ext>
            </a:extLst>
          </p:cNvPr>
          <p:cNvSpPr/>
          <p:nvPr/>
        </p:nvSpPr>
        <p:spPr>
          <a:xfrm>
            <a:off x="5167390" y="592544"/>
            <a:ext cx="1656767" cy="1192258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B944B2AC-64D7-7E4E-961E-E303E82E98F3}"/>
              </a:ext>
            </a:extLst>
          </p:cNvPr>
          <p:cNvSpPr/>
          <p:nvPr/>
        </p:nvSpPr>
        <p:spPr>
          <a:xfrm>
            <a:off x="6205101" y="625336"/>
            <a:ext cx="1513196" cy="1088941"/>
          </a:xfrm>
          <a:prstGeom prst="cloud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6B1948-0D0B-EB4E-9790-8122DCFC7A26}"/>
              </a:ext>
            </a:extLst>
          </p:cNvPr>
          <p:cNvSpPr/>
          <p:nvPr/>
        </p:nvSpPr>
        <p:spPr>
          <a:xfrm>
            <a:off x="2787087" y="792045"/>
            <a:ext cx="1543290" cy="5631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9F6323-726D-C04A-BB3A-C0DDDBADF7AB}"/>
              </a:ext>
            </a:extLst>
          </p:cNvPr>
          <p:cNvSpPr/>
          <p:nvPr/>
        </p:nvSpPr>
        <p:spPr>
          <a:xfrm>
            <a:off x="4776333" y="778055"/>
            <a:ext cx="909415" cy="4905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F91848-5AB8-8D43-9923-BCEF199A3CC5}"/>
              </a:ext>
            </a:extLst>
          </p:cNvPr>
          <p:cNvSpPr/>
          <p:nvPr/>
        </p:nvSpPr>
        <p:spPr>
          <a:xfrm>
            <a:off x="6096646" y="739808"/>
            <a:ext cx="909415" cy="579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3470E2-AC47-2C4F-97AC-DB19E81DC8D6}"/>
              </a:ext>
            </a:extLst>
          </p:cNvPr>
          <p:cNvSpPr/>
          <p:nvPr/>
        </p:nvSpPr>
        <p:spPr>
          <a:xfrm>
            <a:off x="4583126" y="1195777"/>
            <a:ext cx="229044" cy="2004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B8B51-053F-2D49-B559-5A46E7FDE3B2}"/>
              </a:ext>
            </a:extLst>
          </p:cNvPr>
          <p:cNvCxnSpPr>
            <a:cxnSpLocks/>
          </p:cNvCxnSpPr>
          <p:nvPr/>
        </p:nvCxnSpPr>
        <p:spPr>
          <a:xfrm>
            <a:off x="4583126" y="1334231"/>
            <a:ext cx="0" cy="18379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C35930-70BE-5C46-992F-9C9AD446B71D}"/>
              </a:ext>
            </a:extLst>
          </p:cNvPr>
          <p:cNvCxnSpPr>
            <a:cxnSpLocks/>
          </p:cNvCxnSpPr>
          <p:nvPr/>
        </p:nvCxnSpPr>
        <p:spPr>
          <a:xfrm>
            <a:off x="4812170" y="1404975"/>
            <a:ext cx="0" cy="17732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018A5A4-1C1F-3B43-965D-1DD34811B5AF}"/>
              </a:ext>
            </a:extLst>
          </p:cNvPr>
          <p:cNvSpPr/>
          <p:nvPr/>
        </p:nvSpPr>
        <p:spPr>
          <a:xfrm rot="16200000">
            <a:off x="5928821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D3E3C-4E45-0D44-92C4-A62B9350D1A2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B06016-1B9D-AA49-9E32-A98B9E6AFE4E}"/>
              </a:ext>
            </a:extLst>
          </p:cNvPr>
          <p:cNvCxnSpPr>
            <a:cxnSpLocks/>
          </p:cNvCxnSpPr>
          <p:nvPr/>
        </p:nvCxnSpPr>
        <p:spPr>
          <a:xfrm rot="16200000">
            <a:off x="6062307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electronic_retailer.png">
            <a:extLst>
              <a:ext uri="{FF2B5EF4-FFF2-40B4-BE49-F238E27FC236}">
                <a16:creationId xmlns:a16="http://schemas.microsoft.com/office/drawing/2014/main" id="{DE2D7CBC-3829-B048-931B-B1FA785B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85" y="1763944"/>
            <a:ext cx="526677" cy="526677"/>
          </a:xfrm>
          <a:prstGeom prst="rect">
            <a:avLst/>
          </a:prstGeom>
        </p:spPr>
      </p:pic>
      <p:sp>
        <p:nvSpPr>
          <p:cNvPr id="96" name="Text Box 14">
            <a:extLst>
              <a:ext uri="{FF2B5EF4-FFF2-40B4-BE49-F238E27FC236}">
                <a16:creationId xmlns:a16="http://schemas.microsoft.com/office/drawing/2014/main" id="{9C9B3930-1034-C546-A469-AC35223B00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2265046"/>
            <a:ext cx="1028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pic>
        <p:nvPicPr>
          <p:cNvPr id="99" name="Picture 98" descr="m&amp;e.png">
            <a:extLst>
              <a:ext uri="{FF2B5EF4-FFF2-40B4-BE49-F238E27FC236}">
                <a16:creationId xmlns:a16="http://schemas.microsoft.com/office/drawing/2014/main" id="{4AB8A371-63D0-C245-9F07-B3F3009FDF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673315"/>
            <a:ext cx="543339" cy="543339"/>
          </a:xfrm>
          <a:prstGeom prst="rect">
            <a:avLst/>
          </a:prstGeom>
        </p:spPr>
      </p:pic>
      <p:sp>
        <p:nvSpPr>
          <p:cNvPr id="100" name="Text Box 14">
            <a:extLst>
              <a:ext uri="{FF2B5EF4-FFF2-40B4-BE49-F238E27FC236}">
                <a16:creationId xmlns:a16="http://schemas.microsoft.com/office/drawing/2014/main" id="{4D32AC46-B461-7A40-9C06-14651D20EC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3" y="1228014"/>
            <a:ext cx="10287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pic>
        <p:nvPicPr>
          <p:cNvPr id="104" name="Picture 131" descr="gray_server">
            <a:extLst>
              <a:ext uri="{FF2B5EF4-FFF2-40B4-BE49-F238E27FC236}">
                <a16:creationId xmlns:a16="http://schemas.microsoft.com/office/drawing/2014/main" id="{349331AF-8FDB-764F-A1D4-51C52A7B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2875339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22">
            <a:extLst>
              <a:ext uri="{FF2B5EF4-FFF2-40B4-BE49-F238E27FC236}">
                <a16:creationId xmlns:a16="http://schemas.microsoft.com/office/drawing/2014/main" id="{7B0B7DFB-D95A-C347-ACA0-7EA31305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3403296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 Box 22">
            <a:extLst>
              <a:ext uri="{FF2B5EF4-FFF2-40B4-BE49-F238E27FC236}">
                <a16:creationId xmlns:a16="http://schemas.microsoft.com/office/drawing/2014/main" id="{14D9C3BE-C49C-544B-BA0B-6A06FD7AE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3014601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15" name="Picture 131" descr="gray_server">
            <a:extLst>
              <a:ext uri="{FF2B5EF4-FFF2-40B4-BE49-F238E27FC236}">
                <a16:creationId xmlns:a16="http://schemas.microsoft.com/office/drawing/2014/main" id="{4316A5D2-6F5B-8D4D-B568-094192A3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5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Text Box 22">
            <a:extLst>
              <a:ext uri="{FF2B5EF4-FFF2-40B4-BE49-F238E27FC236}">
                <a16:creationId xmlns:a16="http://schemas.microsoft.com/office/drawing/2014/main" id="{A1BB34E0-F2E3-5F44-AC9B-CDADF715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43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1</a:t>
            </a:r>
          </a:p>
        </p:txBody>
      </p: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4D668D25-F14A-1F40-BD72-4BDBEEDAB51A}"/>
              </a:ext>
            </a:extLst>
          </p:cNvPr>
          <p:cNvGrpSpPr>
            <a:grpSpLocks/>
          </p:cNvGrpSpPr>
          <p:nvPr/>
        </p:nvGrpSpPr>
        <p:grpSpPr bwMode="auto">
          <a:xfrm>
            <a:off x="2220486" y="4090550"/>
            <a:ext cx="567878" cy="580388"/>
            <a:chOff x="480" y="2640"/>
            <a:chExt cx="440" cy="464"/>
          </a:xfrm>
        </p:grpSpPr>
        <p:pic>
          <p:nvPicPr>
            <p:cNvPr id="118" name="Picture 175" descr="2">
              <a:extLst>
                <a:ext uri="{FF2B5EF4-FFF2-40B4-BE49-F238E27FC236}">
                  <a16:creationId xmlns:a16="http://schemas.microsoft.com/office/drawing/2014/main" id="{53353FA5-1F90-7547-B7F1-6FF637D86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76" descr="2">
              <a:extLst>
                <a:ext uri="{FF2B5EF4-FFF2-40B4-BE49-F238E27FC236}">
                  <a16:creationId xmlns:a16="http://schemas.microsoft.com/office/drawing/2014/main" id="{BC2E2429-85A7-4342-ABCB-CBD19F0C8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22">
            <a:extLst>
              <a:ext uri="{FF2B5EF4-FFF2-40B4-BE49-F238E27FC236}">
                <a16:creationId xmlns:a16="http://schemas.microsoft.com/office/drawing/2014/main" id="{FED9D5BE-42B2-EC41-8575-805DF9774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690" y="4625905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DB</a:t>
            </a:r>
          </a:p>
        </p:txBody>
      </p:sp>
      <p:pic>
        <p:nvPicPr>
          <p:cNvPr id="121" name="Picture 131" descr="gray_server">
            <a:extLst>
              <a:ext uri="{FF2B5EF4-FFF2-40B4-BE49-F238E27FC236}">
                <a16:creationId xmlns:a16="http://schemas.microsoft.com/office/drawing/2014/main" id="{B5BA8F74-AFCC-2B42-A67F-3D2B655C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20" y="409341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 Box 22">
            <a:extLst>
              <a:ext uri="{FF2B5EF4-FFF2-40B4-BE49-F238E27FC236}">
                <a16:creationId xmlns:a16="http://schemas.microsoft.com/office/drawing/2014/main" id="{58710F26-497F-5E45-9794-97BFE8C4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58" y="4621375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 Box 22">
            <a:extLst>
              <a:ext uri="{FF2B5EF4-FFF2-40B4-BE49-F238E27FC236}">
                <a16:creationId xmlns:a16="http://schemas.microsoft.com/office/drawing/2014/main" id="{5BE81806-D632-894B-A9D1-00FCF410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76" y="4232680"/>
            <a:ext cx="1027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24" name="Picture 71" descr="End_User.png">
            <a:extLst>
              <a:ext uri="{FF2B5EF4-FFF2-40B4-BE49-F238E27FC236}">
                <a16:creationId xmlns:a16="http://schemas.microsoft.com/office/drawing/2014/main" id="{978D1E4F-D42C-764B-9990-6D1D2AC8CB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570" y="285512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22">
            <a:extLst>
              <a:ext uri="{FF2B5EF4-FFF2-40B4-BE49-F238E27FC236}">
                <a16:creationId xmlns:a16="http://schemas.microsoft.com/office/drawing/2014/main" id="{FACDB9D5-AA0C-4E48-9C2F-9F253EBF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1945" y="341340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</a:t>
            </a:r>
          </a:p>
        </p:txBody>
      </p:sp>
      <p:pic>
        <p:nvPicPr>
          <p:cNvPr id="126" name="Picture 71" descr="End_User.png">
            <a:extLst>
              <a:ext uri="{FF2B5EF4-FFF2-40B4-BE49-F238E27FC236}">
                <a16:creationId xmlns:a16="http://schemas.microsoft.com/office/drawing/2014/main" id="{A7CD21FA-129F-DD45-B08D-314B09F8B1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6416" y="4073188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71" descr="End_User.png">
            <a:extLst>
              <a:ext uri="{FF2B5EF4-FFF2-40B4-BE49-F238E27FC236}">
                <a16:creationId xmlns:a16="http://schemas.microsoft.com/office/drawing/2014/main" id="{C5F2D8DD-CBB0-D640-855C-893BC6F4CB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2903" y="4067283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22">
            <a:extLst>
              <a:ext uri="{FF2B5EF4-FFF2-40B4-BE49-F238E27FC236}">
                <a16:creationId xmlns:a16="http://schemas.microsoft.com/office/drawing/2014/main" id="{098BDB25-A7EB-CD4A-A2BC-49436DBF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27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sp>
        <p:nvSpPr>
          <p:cNvPr id="129" name="Text Box 22">
            <a:extLst>
              <a:ext uri="{FF2B5EF4-FFF2-40B4-BE49-F238E27FC236}">
                <a16:creationId xmlns:a16="http://schemas.microsoft.com/office/drawing/2014/main" id="{E8A398B2-E72A-4F41-9CD2-801A406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458" y="4625567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pic>
        <p:nvPicPr>
          <p:cNvPr id="130" name="Picture 71" descr="End_User.png">
            <a:extLst>
              <a:ext uri="{FF2B5EF4-FFF2-40B4-BE49-F238E27FC236}">
                <a16:creationId xmlns:a16="http://schemas.microsoft.com/office/drawing/2014/main" id="{7BFE4A81-C5B6-5F44-87F7-102F4695BE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236" y="4066071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 Box 22">
            <a:extLst>
              <a:ext uri="{FF2B5EF4-FFF2-40B4-BE49-F238E27FC236}">
                <a16:creationId xmlns:a16="http://schemas.microsoft.com/office/drawing/2014/main" id="{BCD3F77A-C070-A942-A939-929506AD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5611" y="462435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B558F5-3307-AC47-8F37-160570957901}"/>
              </a:ext>
            </a:extLst>
          </p:cNvPr>
          <p:cNvGrpSpPr/>
          <p:nvPr/>
        </p:nvGrpSpPr>
        <p:grpSpPr>
          <a:xfrm>
            <a:off x="4144258" y="3592027"/>
            <a:ext cx="977687" cy="645437"/>
            <a:chOff x="4191758" y="3592027"/>
            <a:chExt cx="977687" cy="645437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E4A8A1B-3B03-2B40-AD49-2BE21EF5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258" y="3592027"/>
              <a:ext cx="604190" cy="408236"/>
            </a:xfrm>
            <a:prstGeom prst="rect">
              <a:avLst/>
            </a:prstGeom>
          </p:spPr>
        </p:pic>
        <p:sp>
          <p:nvSpPr>
            <p:cNvPr id="133" name="Text Box 22">
              <a:extLst>
                <a:ext uri="{FF2B5EF4-FFF2-40B4-BE49-F238E27FC236}">
                  <a16:creationId xmlns:a16="http://schemas.microsoft.com/office/drawing/2014/main" id="{4C22C499-9F93-1941-BD02-399025667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758" y="3991243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1972FAF9-5830-0640-B948-690DC297C213}"/>
              </a:ext>
            </a:extLst>
          </p:cNvPr>
          <p:cNvSpPr/>
          <p:nvPr/>
        </p:nvSpPr>
        <p:spPr>
          <a:xfrm rot="16200000">
            <a:off x="5930291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4851BB-C7EE-A543-A876-BD5FA7DDD893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3CB177-D6BD-F448-9A40-1F4C0DF01710}"/>
              </a:ext>
            </a:extLst>
          </p:cNvPr>
          <p:cNvCxnSpPr>
            <a:cxnSpLocks/>
          </p:cNvCxnSpPr>
          <p:nvPr/>
        </p:nvCxnSpPr>
        <p:spPr>
          <a:xfrm rot="16200000">
            <a:off x="6063777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5265F9B-0F2B-D94D-8744-262C4183794F}"/>
              </a:ext>
            </a:extLst>
          </p:cNvPr>
          <p:cNvSpPr/>
          <p:nvPr/>
        </p:nvSpPr>
        <p:spPr>
          <a:xfrm rot="16200000">
            <a:off x="2983324" y="3234421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0B6DB4-5C72-A34D-8F41-DBC53F9475F3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15434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F1C544-8C6A-3246-B182-1B7266871B44}"/>
              </a:ext>
            </a:extLst>
          </p:cNvPr>
          <p:cNvCxnSpPr>
            <a:cxnSpLocks/>
          </p:cNvCxnSpPr>
          <p:nvPr/>
        </p:nvCxnSpPr>
        <p:spPr>
          <a:xfrm rot="16200000">
            <a:off x="3116810" y="337705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890E9-6862-2047-BE2D-D412CCDAA834}"/>
              </a:ext>
            </a:extLst>
          </p:cNvPr>
          <p:cNvSpPr/>
          <p:nvPr/>
        </p:nvSpPr>
        <p:spPr>
          <a:xfrm rot="16200000">
            <a:off x="2984794" y="4058946"/>
            <a:ext cx="229044" cy="357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911DF6-72C5-E644-8A8A-F1865C33E775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3978874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BFBF70-F093-2547-A373-4FBCEB919A46}"/>
              </a:ext>
            </a:extLst>
          </p:cNvPr>
          <p:cNvCxnSpPr>
            <a:cxnSpLocks/>
          </p:cNvCxnSpPr>
          <p:nvPr/>
        </p:nvCxnSpPr>
        <p:spPr>
          <a:xfrm rot="16200000">
            <a:off x="3118280" y="4201579"/>
            <a:ext cx="0" cy="3017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74">
            <a:extLst>
              <a:ext uri="{FF2B5EF4-FFF2-40B4-BE49-F238E27FC236}">
                <a16:creationId xmlns:a16="http://schemas.microsoft.com/office/drawing/2014/main" id="{58865FB7-6C37-2C44-A345-28765FEA4302}"/>
              </a:ext>
            </a:extLst>
          </p:cNvPr>
          <p:cNvGrpSpPr>
            <a:grpSpLocks/>
          </p:cNvGrpSpPr>
          <p:nvPr/>
        </p:nvGrpSpPr>
        <p:grpSpPr bwMode="auto">
          <a:xfrm>
            <a:off x="1717445" y="1834604"/>
            <a:ext cx="567878" cy="580388"/>
            <a:chOff x="480" y="2640"/>
            <a:chExt cx="440" cy="464"/>
          </a:xfrm>
        </p:grpSpPr>
        <p:pic>
          <p:nvPicPr>
            <p:cNvPr id="90" name="Picture 175" descr="2">
              <a:extLst>
                <a:ext uri="{FF2B5EF4-FFF2-40B4-BE49-F238E27FC236}">
                  <a16:creationId xmlns:a16="http://schemas.microsoft.com/office/drawing/2014/main" id="{4D174F24-BCD5-B245-805B-2A1D7D414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76" descr="2">
              <a:extLst>
                <a:ext uri="{FF2B5EF4-FFF2-40B4-BE49-F238E27FC236}">
                  <a16:creationId xmlns:a16="http://schemas.microsoft.com/office/drawing/2014/main" id="{A131494A-C194-864D-9CD3-B22627BF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" name="Text Box 22">
            <a:extLst>
              <a:ext uri="{FF2B5EF4-FFF2-40B4-BE49-F238E27FC236}">
                <a16:creationId xmlns:a16="http://schemas.microsoft.com/office/drawing/2014/main" id="{B0FD1681-52C1-C946-AE93-EF1A8A89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649" y="2369959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F6997-6077-2E42-A6B6-45B4CF7B8636}"/>
              </a:ext>
            </a:extLst>
          </p:cNvPr>
          <p:cNvSpPr/>
          <p:nvPr/>
        </p:nvSpPr>
        <p:spPr>
          <a:xfrm>
            <a:off x="1635021" y="1804193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5C667CD-14D1-4E49-BAFC-D5EDF9A4070D}"/>
              </a:ext>
            </a:extLst>
          </p:cNvPr>
          <p:cNvSpPr/>
          <p:nvPr/>
        </p:nvSpPr>
        <p:spPr>
          <a:xfrm rot="16200000">
            <a:off x="2848877" y="1647183"/>
            <a:ext cx="229044" cy="11139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051B22-CF40-7544-BE46-C61418B3B51D}"/>
              </a:ext>
            </a:extLst>
          </p:cNvPr>
          <p:cNvSpPr/>
          <p:nvPr/>
        </p:nvSpPr>
        <p:spPr>
          <a:xfrm>
            <a:off x="3292468" y="2314263"/>
            <a:ext cx="229044" cy="864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521A096-229A-BC4D-81AD-D4220B47FFF6}"/>
              </a:ext>
            </a:extLst>
          </p:cNvPr>
          <p:cNvCxnSpPr>
            <a:cxnSpLocks/>
          </p:cNvCxnSpPr>
          <p:nvPr/>
        </p:nvCxnSpPr>
        <p:spPr>
          <a:xfrm>
            <a:off x="3292468" y="2317588"/>
            <a:ext cx="0" cy="8541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F22089-177D-CB49-88CC-D273890A0040}"/>
              </a:ext>
            </a:extLst>
          </p:cNvPr>
          <p:cNvCxnSpPr>
            <a:cxnSpLocks/>
          </p:cNvCxnSpPr>
          <p:nvPr/>
        </p:nvCxnSpPr>
        <p:spPr>
          <a:xfrm>
            <a:off x="3521512" y="2074857"/>
            <a:ext cx="0" cy="11003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CA0BEE-8035-B742-8664-47A17BAA3F4C}"/>
              </a:ext>
            </a:extLst>
          </p:cNvPr>
          <p:cNvCxnSpPr>
            <a:cxnSpLocks/>
          </p:cNvCxnSpPr>
          <p:nvPr/>
        </p:nvCxnSpPr>
        <p:spPr>
          <a:xfrm>
            <a:off x="2421433" y="2095954"/>
            <a:ext cx="109892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641358-8448-B341-9FC4-5B9A153F2F7E}"/>
              </a:ext>
            </a:extLst>
          </p:cNvPr>
          <p:cNvCxnSpPr>
            <a:cxnSpLocks/>
          </p:cNvCxnSpPr>
          <p:nvPr/>
        </p:nvCxnSpPr>
        <p:spPr>
          <a:xfrm>
            <a:off x="2421433" y="2318659"/>
            <a:ext cx="88610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22">
            <a:extLst>
              <a:ext uri="{FF2B5EF4-FFF2-40B4-BE49-F238E27FC236}">
                <a16:creationId xmlns:a16="http://schemas.microsoft.com/office/drawing/2014/main" id="{60A2423C-96CF-B24B-860C-FCCC40AF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750" y="1156629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App X (AWS)</a:t>
            </a:r>
          </a:p>
        </p:txBody>
      </p:sp>
      <p:sp>
        <p:nvSpPr>
          <p:cNvPr id="113" name="Text Box 22">
            <a:extLst>
              <a:ext uri="{FF2B5EF4-FFF2-40B4-BE49-F238E27FC236}">
                <a16:creationId xmlns:a16="http://schemas.microsoft.com/office/drawing/2014/main" id="{BE03DE37-0F22-4E44-85AB-075D60C7B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886" y="1105385"/>
            <a:ext cx="10279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App X (Azure)</a:t>
            </a:r>
          </a:p>
        </p:txBody>
      </p:sp>
      <p:sp>
        <p:nvSpPr>
          <p:cNvPr id="134" name="Text Box 22">
            <a:extLst>
              <a:ext uri="{FF2B5EF4-FFF2-40B4-BE49-F238E27FC236}">
                <a16:creationId xmlns:a16="http://schemas.microsoft.com/office/drawing/2014/main" id="{F401988A-F361-E946-A178-285DBFD7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00" y="1206968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 User (Starbucks)</a:t>
            </a:r>
          </a:p>
        </p:txBody>
      </p:sp>
      <p:sp>
        <p:nvSpPr>
          <p:cNvPr id="136" name="Text Box 22">
            <a:extLst>
              <a:ext uri="{FF2B5EF4-FFF2-40B4-BE49-F238E27FC236}">
                <a16:creationId xmlns:a16="http://schemas.microsoft.com/office/drawing/2014/main" id="{EE86AC63-F04E-9A4C-8550-BCC3148C2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821" y="1146209"/>
            <a:ext cx="977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User (Airport)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E9F3A07-433F-714F-B0DF-F338685CEB30}"/>
              </a:ext>
            </a:extLst>
          </p:cNvPr>
          <p:cNvCxnSpPr>
            <a:cxnSpLocks/>
          </p:cNvCxnSpPr>
          <p:nvPr/>
        </p:nvCxnSpPr>
        <p:spPr>
          <a:xfrm>
            <a:off x="3934332" y="789106"/>
            <a:ext cx="47882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D0AC137-8546-3F43-BAFC-B6C1861E3CD9}"/>
              </a:ext>
            </a:extLst>
          </p:cNvPr>
          <p:cNvCxnSpPr>
            <a:cxnSpLocks/>
          </p:cNvCxnSpPr>
          <p:nvPr/>
        </p:nvCxnSpPr>
        <p:spPr>
          <a:xfrm>
            <a:off x="3942918" y="1011811"/>
            <a:ext cx="24271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E9BC2B-1AD3-E844-8EA2-F3BFE4A7E9EA}"/>
              </a:ext>
            </a:extLst>
          </p:cNvPr>
          <p:cNvSpPr/>
          <p:nvPr/>
        </p:nvSpPr>
        <p:spPr>
          <a:xfrm>
            <a:off x="4176099" y="1008226"/>
            <a:ext cx="229044" cy="11386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F604107-8AF9-3941-8D11-A8D1D93B72B7}"/>
              </a:ext>
            </a:extLst>
          </p:cNvPr>
          <p:cNvCxnSpPr>
            <a:cxnSpLocks/>
          </p:cNvCxnSpPr>
          <p:nvPr/>
        </p:nvCxnSpPr>
        <p:spPr>
          <a:xfrm>
            <a:off x="4176099" y="990087"/>
            <a:ext cx="0" cy="11657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8501ACC-AB23-EF41-834D-AA13112559B6}"/>
              </a:ext>
            </a:extLst>
          </p:cNvPr>
          <p:cNvCxnSpPr>
            <a:cxnSpLocks/>
          </p:cNvCxnSpPr>
          <p:nvPr/>
        </p:nvCxnSpPr>
        <p:spPr>
          <a:xfrm>
            <a:off x="4405143" y="768821"/>
            <a:ext cx="0" cy="13870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8A489E9-C04F-4548-8B52-F297CD184742}"/>
              </a:ext>
            </a:extLst>
          </p:cNvPr>
          <p:cNvSpPr/>
          <p:nvPr/>
        </p:nvSpPr>
        <p:spPr>
          <a:xfrm rot="18203029">
            <a:off x="3163236" y="649258"/>
            <a:ext cx="229044" cy="15298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9D6AFB0-097A-6E4E-8EE9-D7EEF71AE19C}"/>
              </a:ext>
            </a:extLst>
          </p:cNvPr>
          <p:cNvCxnSpPr>
            <a:cxnSpLocks/>
          </p:cNvCxnSpPr>
          <p:nvPr/>
        </p:nvCxnSpPr>
        <p:spPr>
          <a:xfrm>
            <a:off x="2502165" y="765923"/>
            <a:ext cx="1472360" cy="97024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183B6C1-28B6-3941-BD3F-6E49C9D3B868}"/>
              </a:ext>
            </a:extLst>
          </p:cNvPr>
          <p:cNvSpPr/>
          <p:nvPr/>
        </p:nvSpPr>
        <p:spPr>
          <a:xfrm>
            <a:off x="3738515" y="1753672"/>
            <a:ext cx="229044" cy="399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0627597-E27D-0F43-8DB4-A546A7E6CA96}"/>
              </a:ext>
            </a:extLst>
          </p:cNvPr>
          <p:cNvCxnSpPr>
            <a:cxnSpLocks/>
          </p:cNvCxnSpPr>
          <p:nvPr/>
        </p:nvCxnSpPr>
        <p:spPr>
          <a:xfrm>
            <a:off x="3738515" y="1847850"/>
            <a:ext cx="0" cy="3048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F159F1A-D72D-174B-BA8F-52D58F829A3F}"/>
              </a:ext>
            </a:extLst>
          </p:cNvPr>
          <p:cNvCxnSpPr>
            <a:cxnSpLocks/>
          </p:cNvCxnSpPr>
          <p:nvPr/>
        </p:nvCxnSpPr>
        <p:spPr>
          <a:xfrm>
            <a:off x="3967559" y="1726946"/>
            <a:ext cx="0" cy="4257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5648EB4-AEEC-604D-9979-6AF8223650F5}"/>
              </a:ext>
            </a:extLst>
          </p:cNvPr>
          <p:cNvCxnSpPr>
            <a:cxnSpLocks/>
          </p:cNvCxnSpPr>
          <p:nvPr/>
        </p:nvCxnSpPr>
        <p:spPr>
          <a:xfrm>
            <a:off x="2560894" y="1078926"/>
            <a:ext cx="1184715" cy="7806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31" descr="gray_server">
            <a:extLst>
              <a:ext uri="{FF2B5EF4-FFF2-40B4-BE49-F238E27FC236}">
                <a16:creationId xmlns:a16="http://schemas.microsoft.com/office/drawing/2014/main" id="{24577144-A53A-CF40-9551-3EEEA010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812" y="62867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2ACBB90-E3CA-4F43-9190-B83544E3D3F4}"/>
              </a:ext>
            </a:extLst>
          </p:cNvPr>
          <p:cNvGrpSpPr/>
          <p:nvPr/>
        </p:nvGrpSpPr>
        <p:grpSpPr>
          <a:xfrm>
            <a:off x="3792549" y="2160203"/>
            <a:ext cx="550547" cy="742857"/>
            <a:chOff x="1202853" y="1853372"/>
            <a:chExt cx="550547" cy="742857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BCA098AB-C2D0-3641-B48B-DE21562B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1" name="Text Box 22">
              <a:extLst>
                <a:ext uri="{FF2B5EF4-FFF2-40B4-BE49-F238E27FC236}">
                  <a16:creationId xmlns:a16="http://schemas.microsoft.com/office/drawing/2014/main" id="{A049A88C-0532-3941-895F-5D25BC4CC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D05AD5C-563B-B74E-A025-96BEF0E1D6C3}"/>
              </a:ext>
            </a:extLst>
          </p:cNvPr>
          <p:cNvSpPr/>
          <p:nvPr/>
        </p:nvSpPr>
        <p:spPr>
          <a:xfrm>
            <a:off x="3948126" y="2872471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43DCF94-FB13-194C-BB2B-099DCC63CB12}"/>
              </a:ext>
            </a:extLst>
          </p:cNvPr>
          <p:cNvCxnSpPr>
            <a:cxnSpLocks/>
          </p:cNvCxnSpPr>
          <p:nvPr/>
        </p:nvCxnSpPr>
        <p:spPr>
          <a:xfrm>
            <a:off x="3948126" y="2879725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CCAC37C-1E1A-3C4D-91C8-28437232960C}"/>
              </a:ext>
            </a:extLst>
          </p:cNvPr>
          <p:cNvCxnSpPr>
            <a:cxnSpLocks/>
          </p:cNvCxnSpPr>
          <p:nvPr/>
        </p:nvCxnSpPr>
        <p:spPr>
          <a:xfrm>
            <a:off x="4177170" y="2879725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4D3F9B-A10F-8043-89C4-8F891D66CDC7}"/>
              </a:ext>
            </a:extLst>
          </p:cNvPr>
          <p:cNvSpPr/>
          <p:nvPr/>
        </p:nvSpPr>
        <p:spPr>
          <a:xfrm>
            <a:off x="5018440" y="2115879"/>
            <a:ext cx="812546" cy="791029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D02BAA8-087B-B146-A751-1479BACB9EAB}"/>
              </a:ext>
            </a:extLst>
          </p:cNvPr>
          <p:cNvGrpSpPr/>
          <p:nvPr/>
        </p:nvGrpSpPr>
        <p:grpSpPr>
          <a:xfrm>
            <a:off x="5153561" y="2157351"/>
            <a:ext cx="550547" cy="742857"/>
            <a:chOff x="1202853" y="1853372"/>
            <a:chExt cx="550547" cy="742857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E1F3C5D4-2EA4-CB47-9D95-7AAF7778B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853" y="1853372"/>
              <a:ext cx="550547" cy="550547"/>
            </a:xfrm>
            <a:prstGeom prst="rect">
              <a:avLst/>
            </a:prstGeom>
          </p:spPr>
        </p:pic>
        <p:sp>
          <p:nvSpPr>
            <p:cNvPr id="159" name="Text Box 22">
              <a:extLst>
                <a:ext uri="{FF2B5EF4-FFF2-40B4-BE49-F238E27FC236}">
                  <a16:creationId xmlns:a16="http://schemas.microsoft.com/office/drawing/2014/main" id="{7DE2CFE1-DB74-EB4B-85E9-628707341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215" y="2350008"/>
              <a:ext cx="4589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VPN</a:t>
              </a: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F23A289-3DC3-7C45-AFF0-8B4E9E8286E8}"/>
              </a:ext>
            </a:extLst>
          </p:cNvPr>
          <p:cNvSpPr/>
          <p:nvPr/>
        </p:nvSpPr>
        <p:spPr>
          <a:xfrm>
            <a:off x="5315488" y="2869619"/>
            <a:ext cx="229044" cy="331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2CA94D4-E320-7148-AAFB-CDC9C624017B}"/>
              </a:ext>
            </a:extLst>
          </p:cNvPr>
          <p:cNvCxnSpPr>
            <a:cxnSpLocks/>
          </p:cNvCxnSpPr>
          <p:nvPr/>
        </p:nvCxnSpPr>
        <p:spPr>
          <a:xfrm>
            <a:off x="5315488" y="2876873"/>
            <a:ext cx="0" cy="2956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BB4B0D1-7E46-8846-A3C5-6F893C431E3A}"/>
              </a:ext>
            </a:extLst>
          </p:cNvPr>
          <p:cNvCxnSpPr>
            <a:cxnSpLocks/>
          </p:cNvCxnSpPr>
          <p:nvPr/>
        </p:nvCxnSpPr>
        <p:spPr>
          <a:xfrm>
            <a:off x="5544532" y="2876873"/>
            <a:ext cx="0" cy="3016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4852DDC-E6E5-524E-A92D-DBBFC63D433E}"/>
              </a:ext>
            </a:extLst>
          </p:cNvPr>
          <p:cNvCxnSpPr>
            <a:cxnSpLocks/>
          </p:cNvCxnSpPr>
          <p:nvPr/>
        </p:nvCxnSpPr>
        <p:spPr>
          <a:xfrm>
            <a:off x="5083175" y="811929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4AA578-F083-C048-8E6E-66BB27067FB6}"/>
              </a:ext>
            </a:extLst>
          </p:cNvPr>
          <p:cNvCxnSpPr>
            <a:cxnSpLocks/>
          </p:cNvCxnSpPr>
          <p:nvPr/>
        </p:nvCxnSpPr>
        <p:spPr>
          <a:xfrm>
            <a:off x="5308600" y="1034634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71" descr="End_User.png">
            <a:extLst>
              <a:ext uri="{FF2B5EF4-FFF2-40B4-BE49-F238E27FC236}">
                <a16:creationId xmlns:a16="http://schemas.microsoft.com/office/drawing/2014/main" id="{7ECA961B-4C67-954A-AF4C-4885F52BD7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5658" y="65458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F9D63EBA-6940-A04B-ACE6-B73C3F819918}"/>
              </a:ext>
            </a:extLst>
          </p:cNvPr>
          <p:cNvSpPr/>
          <p:nvPr/>
        </p:nvSpPr>
        <p:spPr>
          <a:xfrm flipH="1">
            <a:off x="5088961" y="1034538"/>
            <a:ext cx="219472" cy="11123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A6D1C71-42C3-3944-8A96-C58FA1A914DF}"/>
              </a:ext>
            </a:extLst>
          </p:cNvPr>
          <p:cNvCxnSpPr>
            <a:cxnSpLocks/>
          </p:cNvCxnSpPr>
          <p:nvPr/>
        </p:nvCxnSpPr>
        <p:spPr>
          <a:xfrm>
            <a:off x="5308433" y="1016398"/>
            <a:ext cx="0" cy="113307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D2E5FF0-C5A9-6C4B-B902-7882187440B8}"/>
              </a:ext>
            </a:extLst>
          </p:cNvPr>
          <p:cNvCxnSpPr>
            <a:cxnSpLocks/>
          </p:cNvCxnSpPr>
          <p:nvPr/>
        </p:nvCxnSpPr>
        <p:spPr>
          <a:xfrm>
            <a:off x="5088961" y="795132"/>
            <a:ext cx="0" cy="13543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6269FF7-B02C-1844-B6AE-7BD015788932}"/>
              </a:ext>
            </a:extLst>
          </p:cNvPr>
          <p:cNvCxnSpPr>
            <a:cxnSpLocks/>
          </p:cNvCxnSpPr>
          <p:nvPr/>
        </p:nvCxnSpPr>
        <p:spPr>
          <a:xfrm>
            <a:off x="6386024" y="780940"/>
            <a:ext cx="4046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683EBC1-30D4-9741-B1DF-E4C941D06C10}"/>
              </a:ext>
            </a:extLst>
          </p:cNvPr>
          <p:cNvCxnSpPr>
            <a:cxnSpLocks/>
          </p:cNvCxnSpPr>
          <p:nvPr/>
        </p:nvCxnSpPr>
        <p:spPr>
          <a:xfrm>
            <a:off x="6611449" y="1003645"/>
            <a:ext cx="179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71" descr="End_User.png">
            <a:extLst>
              <a:ext uri="{FF2B5EF4-FFF2-40B4-BE49-F238E27FC236}">
                <a16:creationId xmlns:a16="http://schemas.microsoft.com/office/drawing/2014/main" id="{5EA97221-D82C-844D-ADF9-7D61260CBC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446" y="58792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F58BC3F6-9E3C-484E-8835-AA4F0D970107}"/>
              </a:ext>
            </a:extLst>
          </p:cNvPr>
          <p:cNvSpPr/>
          <p:nvPr/>
        </p:nvSpPr>
        <p:spPr>
          <a:xfrm rot="5400000" flipV="1">
            <a:off x="6052087" y="1980304"/>
            <a:ext cx="226869" cy="745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BB881AC-24AD-AA40-9859-43315CA59149}"/>
              </a:ext>
            </a:extLst>
          </p:cNvPr>
          <p:cNvCxnSpPr>
            <a:cxnSpLocks/>
          </p:cNvCxnSpPr>
          <p:nvPr/>
        </p:nvCxnSpPr>
        <p:spPr>
          <a:xfrm flipV="1">
            <a:off x="5802959" y="2245808"/>
            <a:ext cx="59278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C0CBA85-E293-C04D-8790-652714A34FD9}"/>
              </a:ext>
            </a:extLst>
          </p:cNvPr>
          <p:cNvSpPr/>
          <p:nvPr/>
        </p:nvSpPr>
        <p:spPr>
          <a:xfrm flipH="1">
            <a:off x="6391810" y="1003548"/>
            <a:ext cx="219472" cy="14502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282181E-E5EC-5146-AAB1-26B1672ECFF8}"/>
              </a:ext>
            </a:extLst>
          </p:cNvPr>
          <p:cNvCxnSpPr>
            <a:cxnSpLocks/>
          </p:cNvCxnSpPr>
          <p:nvPr/>
        </p:nvCxnSpPr>
        <p:spPr>
          <a:xfrm>
            <a:off x="6611282" y="985409"/>
            <a:ext cx="0" cy="149109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04A0286-9B59-4842-BADE-08786F30E3C8}"/>
              </a:ext>
            </a:extLst>
          </p:cNvPr>
          <p:cNvCxnSpPr>
            <a:cxnSpLocks/>
          </p:cNvCxnSpPr>
          <p:nvPr/>
        </p:nvCxnSpPr>
        <p:spPr>
          <a:xfrm>
            <a:off x="6391810" y="764143"/>
            <a:ext cx="0" cy="150280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06BD858-C0E0-C946-AA48-246348B550FC}"/>
              </a:ext>
            </a:extLst>
          </p:cNvPr>
          <p:cNvCxnSpPr>
            <a:cxnSpLocks/>
          </p:cNvCxnSpPr>
          <p:nvPr/>
        </p:nvCxnSpPr>
        <p:spPr>
          <a:xfrm>
            <a:off x="5802959" y="2460048"/>
            <a:ext cx="80739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F555146-7078-9B4D-B1EA-26A0FE01C83A}"/>
              </a:ext>
            </a:extLst>
          </p:cNvPr>
          <p:cNvGrpSpPr/>
          <p:nvPr/>
        </p:nvGrpSpPr>
        <p:grpSpPr>
          <a:xfrm>
            <a:off x="3369702" y="3590394"/>
            <a:ext cx="977687" cy="645437"/>
            <a:chOff x="4191758" y="3592027"/>
            <a:chExt cx="977687" cy="645437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5713A8E0-20FD-F24B-BFC1-E7F11D10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258" y="3592027"/>
              <a:ext cx="604190" cy="408236"/>
            </a:xfrm>
            <a:prstGeom prst="rect">
              <a:avLst/>
            </a:prstGeom>
          </p:spPr>
        </p:pic>
        <p:sp>
          <p:nvSpPr>
            <p:cNvPr id="179" name="Text Box 22">
              <a:extLst>
                <a:ext uri="{FF2B5EF4-FFF2-40B4-BE49-F238E27FC236}">
                  <a16:creationId xmlns:a16="http://schemas.microsoft.com/office/drawing/2014/main" id="{CBEA8C22-CC9D-D444-ABC2-429D85BC7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758" y="3991243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30BB312-AFA8-D740-96A2-A5E908BBF868}"/>
              </a:ext>
            </a:extLst>
          </p:cNvPr>
          <p:cNvGrpSpPr/>
          <p:nvPr/>
        </p:nvGrpSpPr>
        <p:grpSpPr>
          <a:xfrm>
            <a:off x="4947507" y="3587542"/>
            <a:ext cx="977687" cy="645437"/>
            <a:chOff x="4191758" y="3592027"/>
            <a:chExt cx="977687" cy="645437"/>
          </a:xfrm>
        </p:grpSpPr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0F9E6ABF-9EAA-3441-95D8-FFD960AD5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258" y="3592027"/>
              <a:ext cx="604190" cy="408236"/>
            </a:xfrm>
            <a:prstGeom prst="rect">
              <a:avLst/>
            </a:prstGeom>
          </p:spPr>
        </p:pic>
        <p:sp>
          <p:nvSpPr>
            <p:cNvPr id="182" name="Text Box 22">
              <a:extLst>
                <a:ext uri="{FF2B5EF4-FFF2-40B4-BE49-F238E27FC236}">
                  <a16:creationId xmlns:a16="http://schemas.microsoft.com/office/drawing/2014/main" id="{92371B3E-AE09-0F4E-A3BF-A763695F7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758" y="3991243"/>
              <a:ext cx="9776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pic>
        <p:nvPicPr>
          <p:cNvPr id="112" name="Picture 131" descr="gray_server">
            <a:extLst>
              <a:ext uri="{FF2B5EF4-FFF2-40B4-BE49-F238E27FC236}">
                <a16:creationId xmlns:a16="http://schemas.microsoft.com/office/drawing/2014/main" id="{1DE8737A-BBD2-DE42-ACE7-DB667DF4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948" y="577428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463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6175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2850" y="0"/>
            <a:ext cx="47111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>
            <a:off x="4381725" y="0"/>
            <a:ext cx="1931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203200" y="1330576"/>
            <a:ext cx="5178703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Things Get Complicated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VERY FAST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4C2CD44-2929-FA4D-8FDD-DFFBF5E02264}"/>
              </a:ext>
            </a:extLst>
          </p:cNvPr>
          <p:cNvSpPr/>
          <p:nvPr/>
        </p:nvSpPr>
        <p:spPr>
          <a:xfrm>
            <a:off x="-127000" y="2467857"/>
            <a:ext cx="4359088" cy="97543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293">
            <a:extLst>
              <a:ext uri="{FF2B5EF4-FFF2-40B4-BE49-F238E27FC236}">
                <a16:creationId xmlns:a16="http://schemas.microsoft.com/office/drawing/2014/main" id="{BEC76214-53EE-F744-AF93-52F55D966FAF}"/>
              </a:ext>
            </a:extLst>
          </p:cNvPr>
          <p:cNvSpPr txBox="1"/>
          <p:nvPr/>
        </p:nvSpPr>
        <p:spPr>
          <a:xfrm>
            <a:off x="101600" y="2855780"/>
            <a:ext cx="5178703" cy="184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Shared Infrastructure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High Touch Points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IaaS App Movement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Mobile Workforce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53167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2850" y="0"/>
            <a:ext cx="47111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270503" y="1330576"/>
            <a:ext cx="43875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Implementation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VERY HARD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4381725" y="0"/>
            <a:ext cx="1931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0B3927-88E6-C345-8C10-50FEE9C84891}"/>
              </a:ext>
            </a:extLst>
          </p:cNvPr>
          <p:cNvSpPr/>
          <p:nvPr/>
        </p:nvSpPr>
        <p:spPr>
          <a:xfrm>
            <a:off x="-127000" y="2467857"/>
            <a:ext cx="4359088" cy="97543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303">
            <a:extLst>
              <a:ext uri="{FF2B5EF4-FFF2-40B4-BE49-F238E27FC236}">
                <a16:creationId xmlns:a16="http://schemas.microsoft.com/office/drawing/2014/main" id="{8F2855DD-3B16-7048-A9B4-7E4448CD3346}"/>
              </a:ext>
            </a:extLst>
          </p:cNvPr>
          <p:cNvSpPr txBox="1"/>
          <p:nvPr/>
        </p:nvSpPr>
        <p:spPr>
          <a:xfrm>
            <a:off x="308603" y="2741480"/>
            <a:ext cx="4387500" cy="207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Security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proportional</a:t>
            </a: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to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Complexity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482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2850" y="0"/>
            <a:ext cx="47111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270503" y="1330576"/>
            <a:ext cx="43875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Is there a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99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BETTER WAY?</a:t>
            </a:r>
            <a:endParaRPr sz="4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4381725" y="0"/>
            <a:ext cx="1931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0B3927-88E6-C345-8C10-50FEE9C84891}"/>
              </a:ext>
            </a:extLst>
          </p:cNvPr>
          <p:cNvSpPr/>
          <p:nvPr/>
        </p:nvSpPr>
        <p:spPr>
          <a:xfrm>
            <a:off x="-127000" y="2467857"/>
            <a:ext cx="4359088" cy="97543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4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953" y="0"/>
            <a:ext cx="91939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>
            <a:off x="0" y="632275"/>
            <a:ext cx="74844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ZERO TRUST</a:t>
            </a:r>
            <a:r>
              <a:rPr lang="en" sz="3600" b="1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" sz="9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2.0</a:t>
            </a:r>
            <a:endParaRPr sz="9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5" name="Shape 315"/>
          <p:cNvCxnSpPr/>
          <p:nvPr/>
        </p:nvCxnSpPr>
        <p:spPr>
          <a:xfrm rot="10800000" flipH="1">
            <a:off x="6484446" y="-121314"/>
            <a:ext cx="2496000" cy="5337900"/>
          </a:xfrm>
          <a:prstGeom prst="straightConnector1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E5CF503-6558-474D-B5E0-8F34FDDE4F8D}"/>
              </a:ext>
            </a:extLst>
          </p:cNvPr>
          <p:cNvGrpSpPr/>
          <p:nvPr/>
        </p:nvGrpSpPr>
        <p:grpSpPr>
          <a:xfrm>
            <a:off x="-406400" y="2088075"/>
            <a:ext cx="8051800" cy="619286"/>
            <a:chOff x="1155663" y="238273"/>
            <a:chExt cx="8051800" cy="61928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F3C07E3-1C2D-FC4B-B0E3-A5C34F0BFE70}"/>
                </a:ext>
              </a:extLst>
            </p:cNvPr>
            <p:cNvSpPr/>
            <p:nvPr/>
          </p:nvSpPr>
          <p:spPr>
            <a:xfrm>
              <a:off x="1155663" y="238273"/>
              <a:ext cx="805180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5CCF09-19DA-5943-80D8-DA0BA3210C77}"/>
                </a:ext>
              </a:extLst>
            </p:cNvPr>
            <p:cNvSpPr txBox="1"/>
            <p:nvPr/>
          </p:nvSpPr>
          <p:spPr>
            <a:xfrm>
              <a:off x="1650394" y="289073"/>
              <a:ext cx="666806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Move identity and access to the Internet.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670A0-4159-0E4F-B29D-9A66453C2B45}"/>
              </a:ext>
            </a:extLst>
          </p:cNvPr>
          <p:cNvGrpSpPr/>
          <p:nvPr/>
        </p:nvGrpSpPr>
        <p:grpSpPr>
          <a:xfrm>
            <a:off x="-365540" y="2816462"/>
            <a:ext cx="7670800" cy="619286"/>
            <a:chOff x="1066763" y="238273"/>
            <a:chExt cx="7670800" cy="619286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5F33B6D-535A-504A-986F-017FD12A52D8}"/>
                </a:ext>
              </a:extLst>
            </p:cNvPr>
            <p:cNvSpPr/>
            <p:nvPr/>
          </p:nvSpPr>
          <p:spPr>
            <a:xfrm>
              <a:off x="1066763" y="238273"/>
              <a:ext cx="767080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E76366-F0F1-404B-9037-C541D8EB0CD2}"/>
                </a:ext>
              </a:extLst>
            </p:cNvPr>
            <p:cNvSpPr txBox="1"/>
            <p:nvPr/>
          </p:nvSpPr>
          <p:spPr>
            <a:xfrm>
              <a:off x="1520634" y="289073"/>
              <a:ext cx="679782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perimeter.  Users can live anywhere.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2CEEA4-CAAB-0D45-B46C-C7E0271E1306}"/>
              </a:ext>
            </a:extLst>
          </p:cNvPr>
          <p:cNvGrpSpPr/>
          <p:nvPr/>
        </p:nvGrpSpPr>
        <p:grpSpPr>
          <a:xfrm>
            <a:off x="-406401" y="4294361"/>
            <a:ext cx="7025345" cy="619286"/>
            <a:chOff x="1712217" y="238273"/>
            <a:chExt cx="7025345" cy="619286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8D684E39-8424-6C43-954E-334D88D524FA}"/>
                </a:ext>
              </a:extLst>
            </p:cNvPr>
            <p:cNvSpPr/>
            <p:nvPr/>
          </p:nvSpPr>
          <p:spPr>
            <a:xfrm>
              <a:off x="1712217" y="238273"/>
              <a:ext cx="7025345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B11CA0-70B0-FF4A-BFB8-7BD535D9AEF0}"/>
                </a:ext>
              </a:extLst>
            </p:cNvPr>
            <p:cNvSpPr txBox="1"/>
            <p:nvPr/>
          </p:nvSpPr>
          <p:spPr>
            <a:xfrm>
              <a:off x="2220201" y="289073"/>
              <a:ext cx="60982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Eliminate network based access.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8CBF02-F244-D647-BDF8-39D5C0E86C2A}"/>
              </a:ext>
            </a:extLst>
          </p:cNvPr>
          <p:cNvGrpSpPr/>
          <p:nvPr/>
        </p:nvGrpSpPr>
        <p:grpSpPr>
          <a:xfrm>
            <a:off x="-352287" y="3558481"/>
            <a:ext cx="7310820" cy="619286"/>
            <a:chOff x="1426743" y="238273"/>
            <a:chExt cx="7310820" cy="619286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16A65E6-3844-1740-99E1-3EE91B939842}"/>
                </a:ext>
              </a:extLst>
            </p:cNvPr>
            <p:cNvSpPr/>
            <p:nvPr/>
          </p:nvSpPr>
          <p:spPr>
            <a:xfrm>
              <a:off x="1426743" y="238273"/>
              <a:ext cx="731082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7F89EE-4720-3346-9AD5-806E783BD2A3}"/>
                </a:ext>
              </a:extLst>
            </p:cNvPr>
            <p:cNvSpPr txBox="1"/>
            <p:nvPr/>
          </p:nvSpPr>
          <p:spPr>
            <a:xfrm>
              <a:off x="1880613" y="289073"/>
              <a:ext cx="64378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Everything is strongly authenticated.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3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3" name="Shape 32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51" y="1021746"/>
            <a:ext cx="4571999" cy="238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175" y="1755030"/>
            <a:ext cx="4572001" cy="23942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8650" y="3841783"/>
            <a:ext cx="4572000" cy="1302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26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B37D-FBD5-2546-814A-936263E1CD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4096" y="1409700"/>
            <a:ext cx="3063828" cy="3733800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584D94-1DB0-3B4B-96E3-026EF0D64F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0036" y="1409700"/>
            <a:ext cx="3020176" cy="373375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44325-9855-444E-AB37-327033F87E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3" y="1409700"/>
            <a:ext cx="3063240" cy="3744979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B4A75A-0601-6B4D-B3FF-A684725CD93C}"/>
              </a:ext>
            </a:extLst>
          </p:cNvPr>
          <p:cNvSpPr/>
          <p:nvPr/>
        </p:nvSpPr>
        <p:spPr>
          <a:xfrm>
            <a:off x="-5900" y="812801"/>
            <a:ext cx="3075628" cy="596899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Decouple Complexity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236CB-E0CA-ED41-B615-AD45D4528E4A}"/>
              </a:ext>
            </a:extLst>
          </p:cNvPr>
          <p:cNvSpPr/>
          <p:nvPr/>
        </p:nvSpPr>
        <p:spPr>
          <a:xfrm>
            <a:off x="3069728" y="812800"/>
            <a:ext cx="3050852" cy="596899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Distribute Ops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752A8B-21A6-B343-8E59-7E5A4C598D50}"/>
              </a:ext>
            </a:extLst>
          </p:cNvPr>
          <p:cNvSpPr/>
          <p:nvPr/>
        </p:nvSpPr>
        <p:spPr>
          <a:xfrm>
            <a:off x="6120580" y="812799"/>
            <a:ext cx="3044952" cy="596899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Self Remediation</a:t>
            </a:r>
          </a:p>
        </p:txBody>
      </p:sp>
    </p:spTree>
    <p:extLst>
      <p:ext uri="{BB962C8B-B14F-4D97-AF65-F5344CB8AC3E}">
        <p14:creationId xmlns:p14="http://schemas.microsoft.com/office/powerpoint/2010/main" val="37711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B687AE7-4BA0-3F42-8D96-8C3B56673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12185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73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91721994-F483-9640-9493-CE4566B7785F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1984079" y="2783489"/>
            <a:ext cx="2883870" cy="1467785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D8B76A7-034F-174B-8499-B561EBEF5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8234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sp>
        <p:nvSpPr>
          <p:cNvPr id="36" name="Text Box 22">
            <a:extLst>
              <a:ext uri="{FF2B5EF4-FFF2-40B4-BE49-F238E27FC236}">
                <a16:creationId xmlns:a16="http://schemas.microsoft.com/office/drawing/2014/main" id="{B85C7288-6851-F64C-AF79-95609EB80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276264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511357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endParaRPr lang="en-US" b="1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91721994-F483-9640-9493-CE4566B7785F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1984079" y="2783489"/>
            <a:ext cx="2883870" cy="1467785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22">
            <a:extLst>
              <a:ext uri="{FF2B5EF4-FFF2-40B4-BE49-F238E27FC236}">
                <a16:creationId xmlns:a16="http://schemas.microsoft.com/office/drawing/2014/main" id="{B33F6F48-39C6-474E-B47A-68F51CDA9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103652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249550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sp>
        <p:nvSpPr>
          <p:cNvPr id="34" name="Text Box 22">
            <a:extLst>
              <a:ext uri="{FF2B5EF4-FFF2-40B4-BE49-F238E27FC236}">
                <a16:creationId xmlns:a16="http://schemas.microsoft.com/office/drawing/2014/main" id="{CE2CA542-D3E9-FF44-B63F-A61D45F40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23439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39823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8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22994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22">
            <a:extLst>
              <a:ext uri="{FF2B5EF4-FFF2-40B4-BE49-F238E27FC236}">
                <a16:creationId xmlns:a16="http://schemas.microsoft.com/office/drawing/2014/main" id="{9D419EE7-0565-844F-8EB6-E5A94C43B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26232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030690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22">
            <a:extLst>
              <a:ext uri="{FF2B5EF4-FFF2-40B4-BE49-F238E27FC236}">
                <a16:creationId xmlns:a16="http://schemas.microsoft.com/office/drawing/2014/main" id="{539DB968-DC31-6846-AF4A-87CA93388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171967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700" y="2469198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Client Certificate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2DA94287-BA72-5542-A112-3670A4FCF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393065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6412" y="2469198"/>
            <a:ext cx="20977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Completes Handshake with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i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B1A36B6E-B8E8-2744-BC71-5DE6D111E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270876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9842" y="2848879"/>
            <a:ext cx="20977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i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591FBB25-DBDF-7D45-885D-86D9F326E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5502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700" y="2469198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Prompts User to Login/MFA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D1CA2E83-763F-DC46-AE08-0C0437B51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27565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6412" y="2469198"/>
            <a:ext cx="20977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Employee Sends Credentials</a:t>
            </a:r>
            <a:endParaRPr lang="en-US" sz="1200" b="1" i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5FA321BD-311A-4546-ADE1-CF5E04464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</p:spTree>
    <p:extLst>
      <p:ext uri="{BB962C8B-B14F-4D97-AF65-F5344CB8AC3E}">
        <p14:creationId xmlns:p14="http://schemas.microsoft.com/office/powerpoint/2010/main" val="137333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014" y="2812775"/>
            <a:ext cx="15867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i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8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22">
            <a:extLst>
              <a:ext uri="{FF2B5EF4-FFF2-40B4-BE49-F238E27FC236}">
                <a16:creationId xmlns:a16="http://schemas.microsoft.com/office/drawing/2014/main" id="{B0DB0C8E-9CDD-8247-9611-E70AF9555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95" y="2841877"/>
            <a:ext cx="15867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Going to app1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D67AACB1-F291-5E40-AF0B-B7E722618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2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39823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12B2B1D-3EE6-9049-BC4A-77709FC3469D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63" name="Round Same Side Corner Rectangle 62">
            <a:extLst>
              <a:ext uri="{FF2B5EF4-FFF2-40B4-BE49-F238E27FC236}">
                <a16:creationId xmlns:a16="http://schemas.microsoft.com/office/drawing/2014/main" id="{9A8F1D65-12D0-F941-9360-2E66BD9790B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Up Arrow 67">
            <a:extLst>
              <a:ext uri="{FF2B5EF4-FFF2-40B4-BE49-F238E27FC236}">
                <a16:creationId xmlns:a16="http://schemas.microsoft.com/office/drawing/2014/main" id="{070AC449-B2DC-D54A-9B8E-0FAFCF5B7EC0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6CA5A4-394F-9746-A827-FCC7C5416130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1684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48120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5D9AA63-38A0-6D4D-84D3-839659C1616C}"/>
              </a:ext>
            </a:extLst>
          </p:cNvPr>
          <p:cNvCxnSpPr>
            <a:cxnSpLocks/>
            <a:stCxn id="7" idx="1"/>
            <a:endCxn id="25" idx="1"/>
          </p:cNvCxnSpPr>
          <p:nvPr/>
        </p:nvCxnSpPr>
        <p:spPr>
          <a:xfrm rot="10800000" flipV="1">
            <a:off x="4867950" y="2783488"/>
            <a:ext cx="147917" cy="1467785"/>
          </a:xfrm>
          <a:prstGeom prst="curvedConnector3">
            <a:avLst>
              <a:gd name="adj1" fmla="val 424771"/>
            </a:avLst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89DBEB55-FBAB-6142-9F4D-68AB2306E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 Box 22">
            <a:extLst>
              <a:ext uri="{FF2B5EF4-FFF2-40B4-BE49-F238E27FC236}">
                <a16:creationId xmlns:a16="http://schemas.microsoft.com/office/drawing/2014/main" id="{52C9A7E4-3CE3-914F-A075-D6C23E75F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95" y="2841877"/>
            <a:ext cx="15867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Going to app1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82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89DBEB55-FBAB-6142-9F4D-68AB2306E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 Box 22">
            <a:extLst>
              <a:ext uri="{FF2B5EF4-FFF2-40B4-BE49-F238E27FC236}">
                <a16:creationId xmlns:a16="http://schemas.microsoft.com/office/drawing/2014/main" id="{52C9A7E4-3CE3-914F-A075-D6C23E75F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95" y="2841877"/>
            <a:ext cx="15867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200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85</a:t>
            </a:r>
            <a:endParaRPr lang="en-US" sz="1200" b="1" i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Going to app1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42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89DBEB55-FBAB-6142-9F4D-68AB2306E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 Box 22">
            <a:extLst>
              <a:ext uri="{FF2B5EF4-FFF2-40B4-BE49-F238E27FC236}">
                <a16:creationId xmlns:a16="http://schemas.microsoft.com/office/drawing/2014/main" id="{52C9A7E4-3CE3-914F-A075-D6C23E75F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95" y="2841877"/>
            <a:ext cx="15867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200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85</a:t>
            </a:r>
            <a:endParaRPr lang="en-US" sz="1200" b="1" i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Going to app1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501E40B3-9D27-3B41-AEC8-89CFD34C7CD5}"/>
              </a:ext>
            </a:extLst>
          </p:cNvPr>
          <p:cNvSpPr/>
          <p:nvPr/>
        </p:nvSpPr>
        <p:spPr>
          <a:xfrm rot="16200000">
            <a:off x="2471669" y="1932464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5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02635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3D755768-026B-BB48-B235-39FCC7E1D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477" y="2842295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charlie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(dev):85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[DENIED]</a:t>
            </a:r>
          </a:p>
        </p:txBody>
      </p:sp>
      <p:sp>
        <p:nvSpPr>
          <p:cNvPr id="41" name="Text Box 22">
            <a:extLst>
              <a:ext uri="{FF2B5EF4-FFF2-40B4-BE49-F238E27FC236}">
                <a16:creationId xmlns:a16="http://schemas.microsoft.com/office/drawing/2014/main" id="{D0EDA09B-07DF-A345-91A3-6A127EB6C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9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142481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BE3C8D-054E-9743-8FB9-0DC2854DB0A7}"/>
              </a:ext>
            </a:extLst>
          </p:cNvPr>
          <p:cNvSpPr/>
          <p:nvPr/>
        </p:nvSpPr>
        <p:spPr>
          <a:xfrm>
            <a:off x="2403553" y="2950795"/>
            <a:ext cx="1734488" cy="149333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DENIED</a:t>
            </a:r>
            <a:endParaRPr lang="en-US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OS is out of date.</a:t>
            </a:r>
          </a:p>
          <a:p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</a:t>
            </a:r>
            <a:r>
              <a:rPr lang="en-US" b="1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update and continue!</a:t>
            </a:r>
          </a:p>
        </p:txBody>
      </p:sp>
    </p:spTree>
    <p:extLst>
      <p:ext uri="{BB962C8B-B14F-4D97-AF65-F5344CB8AC3E}">
        <p14:creationId xmlns:p14="http://schemas.microsoft.com/office/powerpoint/2010/main" val="5989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59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7232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792ECB8-6DB9-E941-90D7-F8015CA7B634}"/>
              </a:ext>
            </a:extLst>
          </p:cNvPr>
          <p:cNvCxnSpPr/>
          <p:nvPr/>
        </p:nvCxnSpPr>
        <p:spPr>
          <a:xfrm>
            <a:off x="1984079" y="2783489"/>
            <a:ext cx="2883870" cy="1467785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09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08642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792ECB8-6DB9-E941-90D7-F8015CA7B634}"/>
              </a:ext>
            </a:extLst>
          </p:cNvPr>
          <p:cNvCxnSpPr/>
          <p:nvPr/>
        </p:nvCxnSpPr>
        <p:spPr>
          <a:xfrm>
            <a:off x="1984079" y="2783489"/>
            <a:ext cx="2883870" cy="1467785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8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792ECB8-6DB9-E941-90D7-F8015CA7B634}"/>
              </a:ext>
            </a:extLst>
          </p:cNvPr>
          <p:cNvCxnSpPr/>
          <p:nvPr/>
        </p:nvCxnSpPr>
        <p:spPr>
          <a:xfrm>
            <a:off x="1984079" y="2783489"/>
            <a:ext cx="2883870" cy="1467785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6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142106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690DF1-A67F-5542-85E8-0D3A14C7016D}"/>
              </a:ext>
            </a:extLst>
          </p:cNvPr>
          <p:cNvSpPr/>
          <p:nvPr/>
        </p:nvSpPr>
        <p:spPr>
          <a:xfrm>
            <a:off x="1129087" y="2612570"/>
            <a:ext cx="5824188" cy="104984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E709A9-269F-EA4E-B628-2C2A39BD24B5}"/>
              </a:ext>
            </a:extLst>
          </p:cNvPr>
          <p:cNvSpPr/>
          <p:nvPr/>
        </p:nvSpPr>
        <p:spPr>
          <a:xfrm>
            <a:off x="1130431" y="4018841"/>
            <a:ext cx="3636808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5B92D-E390-8849-9CDF-7F96F1577429}"/>
              </a:ext>
            </a:extLst>
          </p:cNvPr>
          <p:cNvSpPr/>
          <p:nvPr/>
        </p:nvSpPr>
        <p:spPr>
          <a:xfrm>
            <a:off x="2783753" y="3633384"/>
            <a:ext cx="229044" cy="425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1659" y="172435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 of Perimeter Security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31" descr="gray_server">
            <a:extLst>
              <a:ext uri="{FF2B5EF4-FFF2-40B4-BE49-F238E27FC236}">
                <a16:creationId xmlns:a16="http://schemas.microsoft.com/office/drawing/2014/main" id="{F5E6DFAD-CF82-CE47-A34B-CF78CBE0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421" y="2732913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94E874C5-54D6-7543-B1D9-CD12181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77" y="3303902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96E6-946C-AD4D-9EBE-82AD3584D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83" y="2706739"/>
            <a:ext cx="556092" cy="556092"/>
          </a:xfrm>
          <a:prstGeom prst="rect">
            <a:avLst/>
          </a:prstGeom>
        </p:spPr>
      </p:pic>
      <p:sp>
        <p:nvSpPr>
          <p:cNvPr id="12" name="Text Box 22">
            <a:extLst>
              <a:ext uri="{FF2B5EF4-FFF2-40B4-BE49-F238E27FC236}">
                <a16:creationId xmlns:a16="http://schemas.microsoft.com/office/drawing/2014/main" id="{24AAE78A-2D1E-C642-9C01-757B6839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69" y="328276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13" name="Picture 12" descr="enterprise.png">
            <a:extLst>
              <a:ext uri="{FF2B5EF4-FFF2-40B4-BE49-F238E27FC236}">
                <a16:creationId xmlns:a16="http://schemas.microsoft.com/office/drawing/2014/main" id="{F0EA707A-C114-EE48-BEC6-2E9C600EE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82" y="2662279"/>
            <a:ext cx="518020" cy="518020"/>
          </a:xfrm>
          <a:prstGeom prst="rect">
            <a:avLst/>
          </a:prstGeom>
        </p:spPr>
      </p:pic>
      <p:sp>
        <p:nvSpPr>
          <p:cNvPr id="14" name="Text Box 22">
            <a:extLst>
              <a:ext uri="{FF2B5EF4-FFF2-40B4-BE49-F238E27FC236}">
                <a16:creationId xmlns:a16="http://schemas.microsoft.com/office/drawing/2014/main" id="{30DA3820-6EE6-5C4F-B475-5D3D346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" y="3219362"/>
            <a:ext cx="1006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</p:txBody>
      </p: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51B0D5A2-23FF-314D-91CF-B6937A71E175}"/>
              </a:ext>
            </a:extLst>
          </p:cNvPr>
          <p:cNvGrpSpPr>
            <a:grpSpLocks/>
          </p:cNvGrpSpPr>
          <p:nvPr/>
        </p:nvGrpSpPr>
        <p:grpSpPr bwMode="auto">
          <a:xfrm>
            <a:off x="2276606" y="2719265"/>
            <a:ext cx="567878" cy="580388"/>
            <a:chOff x="480" y="2640"/>
            <a:chExt cx="440" cy="464"/>
          </a:xfrm>
        </p:grpSpPr>
        <p:pic>
          <p:nvPicPr>
            <p:cNvPr id="16" name="Picture 175" descr="2">
              <a:extLst>
                <a:ext uri="{FF2B5EF4-FFF2-40B4-BE49-F238E27FC236}">
                  <a16:creationId xmlns:a16="http://schemas.microsoft.com/office/drawing/2014/main" id="{AC074A48-0734-F94E-823A-FAE5AD01E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6" descr="2">
              <a:extLst>
                <a:ext uri="{FF2B5EF4-FFF2-40B4-BE49-F238E27FC236}">
                  <a16:creationId xmlns:a16="http://schemas.microsoft.com/office/drawing/2014/main" id="{3CD47439-6CE2-BB48-99BB-8B8FC3BC6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 Box 22">
            <a:extLst>
              <a:ext uri="{FF2B5EF4-FFF2-40B4-BE49-F238E27FC236}">
                <a16:creationId xmlns:a16="http://schemas.microsoft.com/office/drawing/2014/main" id="{ADEFB2DA-BFB2-774F-A2C4-E7F25925D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810" y="3297652"/>
            <a:ext cx="9453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783C-8214-9242-9F3F-6D5FD9040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7498" y="2716681"/>
            <a:ext cx="563630" cy="540963"/>
          </a:xfrm>
          <a:prstGeom prst="rect">
            <a:avLst/>
          </a:prstGeom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8CA1F76D-B791-F341-88F6-E2F33631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976" y="3290254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pic>
        <p:nvPicPr>
          <p:cNvPr id="23" name="Picture 71" descr="End_User.png">
            <a:extLst>
              <a:ext uri="{FF2B5EF4-FFF2-40B4-BE49-F238E27FC236}">
                <a16:creationId xmlns:a16="http://schemas.microsoft.com/office/drawing/2014/main" id="{E73A796B-6E24-9747-BFE8-858ED2F69B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934" y="2706167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1" descr="End_User.png">
            <a:extLst>
              <a:ext uri="{FF2B5EF4-FFF2-40B4-BE49-F238E27FC236}">
                <a16:creationId xmlns:a16="http://schemas.microsoft.com/office/drawing/2014/main" id="{F8614E9C-4D4A-034C-84ED-540E3CAF74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421" y="2700262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2E048626-788B-6945-B51D-336C97B7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79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12D84236-317E-E149-8E67-23D381DD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76" y="3301578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37F0783A-C2E5-3C47-9961-A768C262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18" y="413724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B1F13BAD-8FC3-E44F-AFB0-F4D5A1558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74" y="4708233"/>
            <a:ext cx="878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Servers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D2A492-2707-894F-8083-800A2A6E5C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221" y="4114406"/>
            <a:ext cx="556092" cy="556092"/>
          </a:xfrm>
          <a:prstGeom prst="rect">
            <a:avLst/>
          </a:prstGeom>
        </p:spPr>
      </p:pic>
      <p:sp>
        <p:nvSpPr>
          <p:cNvPr id="35" name="Text Box 22">
            <a:extLst>
              <a:ext uri="{FF2B5EF4-FFF2-40B4-BE49-F238E27FC236}">
                <a16:creationId xmlns:a16="http://schemas.microsoft.com/office/drawing/2014/main" id="{6E8BC611-F797-1E4A-A705-0F12CD661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07" y="469043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  <p:pic>
        <p:nvPicPr>
          <p:cNvPr id="36" name="Picture 35" descr="enterprise.png">
            <a:extLst>
              <a:ext uri="{FF2B5EF4-FFF2-40B4-BE49-F238E27FC236}">
                <a16:creationId xmlns:a16="http://schemas.microsoft.com/office/drawing/2014/main" id="{0D2D54CB-5594-B14B-AF42-3FD263643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1" y="4041518"/>
            <a:ext cx="518020" cy="518020"/>
          </a:xfrm>
          <a:prstGeom prst="rect">
            <a:avLst/>
          </a:prstGeom>
        </p:spPr>
      </p:pic>
      <p:sp>
        <p:nvSpPr>
          <p:cNvPr id="37" name="Text Box 22">
            <a:extLst>
              <a:ext uri="{FF2B5EF4-FFF2-40B4-BE49-F238E27FC236}">
                <a16:creationId xmlns:a16="http://schemas.microsoft.com/office/drawing/2014/main" id="{4FAEECE9-E83F-F544-B4AB-6F7E2636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" y="4598601"/>
            <a:ext cx="1060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Offices</a:t>
            </a:r>
          </a:p>
        </p:txBody>
      </p:sp>
      <p:pic>
        <p:nvPicPr>
          <p:cNvPr id="44" name="Picture 71" descr="End_User.png">
            <a:extLst>
              <a:ext uri="{FF2B5EF4-FFF2-40B4-BE49-F238E27FC236}">
                <a16:creationId xmlns:a16="http://schemas.microsoft.com/office/drawing/2014/main" id="{0D50E401-3F4A-D941-9E52-57E145717A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484" y="4108474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71" descr="End_User.png">
            <a:extLst>
              <a:ext uri="{FF2B5EF4-FFF2-40B4-BE49-F238E27FC236}">
                <a16:creationId xmlns:a16="http://schemas.microsoft.com/office/drawing/2014/main" id="{611778C9-B681-624A-A10B-57A889EBA6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281" y="4102569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22">
            <a:extLst>
              <a:ext uri="{FF2B5EF4-FFF2-40B4-BE49-F238E27FC236}">
                <a16:creationId xmlns:a16="http://schemas.microsoft.com/office/drawing/2014/main" id="{178CEF78-837D-6F4C-ADAA-FFC21A70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65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52054D70-E3F2-DC44-8477-D7C84E68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526" y="4703885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B1580-B4AA-F34B-B7F4-12BCD787FA85}"/>
              </a:ext>
            </a:extLst>
          </p:cNvPr>
          <p:cNvCxnSpPr>
            <a:cxnSpLocks/>
          </p:cNvCxnSpPr>
          <p:nvPr/>
        </p:nvCxnSpPr>
        <p:spPr>
          <a:xfrm>
            <a:off x="2783753" y="3644445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35EBE3-13A2-4642-91B5-61347393AA81}"/>
              </a:ext>
            </a:extLst>
          </p:cNvPr>
          <p:cNvCxnSpPr>
            <a:cxnSpLocks/>
          </p:cNvCxnSpPr>
          <p:nvPr/>
        </p:nvCxnSpPr>
        <p:spPr>
          <a:xfrm>
            <a:off x="3012797" y="3642396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5A1A0-FA77-D144-B429-8F630DBC573C}"/>
              </a:ext>
            </a:extLst>
          </p:cNvPr>
          <p:cNvSpPr/>
          <p:nvPr/>
        </p:nvSpPr>
        <p:spPr>
          <a:xfrm>
            <a:off x="5108217" y="4017144"/>
            <a:ext cx="1845057" cy="953416"/>
          </a:xfrm>
          <a:prstGeom prst="rect">
            <a:avLst/>
          </a:prstGeom>
          <a:solidFill>
            <a:schemeClr val="lt1">
              <a:alpha val="34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71" descr="End_User.png">
            <a:extLst>
              <a:ext uri="{FF2B5EF4-FFF2-40B4-BE49-F238E27FC236}">
                <a16:creationId xmlns:a16="http://schemas.microsoft.com/office/drawing/2014/main" id="{C1308951-7FEB-3040-A514-95F448BE105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839" y="4113550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71" descr="End_User.png">
            <a:extLst>
              <a:ext uri="{FF2B5EF4-FFF2-40B4-BE49-F238E27FC236}">
                <a16:creationId xmlns:a16="http://schemas.microsoft.com/office/drawing/2014/main" id="{17E7797D-5348-5E4E-99E5-BBBFD103E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637" y="4107645"/>
            <a:ext cx="597735" cy="5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22">
            <a:extLst>
              <a:ext uri="{FF2B5EF4-FFF2-40B4-BE49-F238E27FC236}">
                <a16:creationId xmlns:a16="http://schemas.microsoft.com/office/drawing/2014/main" id="{9FDA7A03-A604-1D47-BB92-45859673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12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98147F75-8AC7-C14B-8B3C-1CD0D8C7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881" y="4708961"/>
            <a:ext cx="977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4CCE6-2E5B-404A-878B-DE342011636F}"/>
              </a:ext>
            </a:extLst>
          </p:cNvPr>
          <p:cNvSpPr/>
          <p:nvPr/>
        </p:nvSpPr>
        <p:spPr>
          <a:xfrm>
            <a:off x="5877462" y="3641403"/>
            <a:ext cx="229044" cy="401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524DD2-4381-1D4B-881C-4ABFF370B0CB}"/>
              </a:ext>
            </a:extLst>
          </p:cNvPr>
          <p:cNvCxnSpPr>
            <a:cxnSpLocks/>
          </p:cNvCxnSpPr>
          <p:nvPr/>
        </p:nvCxnSpPr>
        <p:spPr>
          <a:xfrm>
            <a:off x="5877462" y="3641872"/>
            <a:ext cx="0" cy="39693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A2BF68-0229-014B-8892-FE15412D25EB}"/>
              </a:ext>
            </a:extLst>
          </p:cNvPr>
          <p:cNvCxnSpPr>
            <a:cxnSpLocks/>
          </p:cNvCxnSpPr>
          <p:nvPr/>
        </p:nvCxnSpPr>
        <p:spPr>
          <a:xfrm>
            <a:off x="6106506" y="3639823"/>
            <a:ext cx="0" cy="398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12B2B1D-3EE6-9049-BC4A-77709FC3469D}"/>
              </a:ext>
            </a:extLst>
          </p:cNvPr>
          <p:cNvSpPr txBox="1"/>
          <p:nvPr/>
        </p:nvSpPr>
        <p:spPr>
          <a:xfrm>
            <a:off x="7337098" y="275402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</a:p>
        </p:txBody>
      </p:sp>
      <p:sp>
        <p:nvSpPr>
          <p:cNvPr id="63" name="Round Same Side Corner Rectangle 62">
            <a:extLst>
              <a:ext uri="{FF2B5EF4-FFF2-40B4-BE49-F238E27FC236}">
                <a16:creationId xmlns:a16="http://schemas.microsoft.com/office/drawing/2014/main" id="{9A8F1D65-12D0-F941-9360-2E66BD9790BF}"/>
              </a:ext>
            </a:extLst>
          </p:cNvPr>
          <p:cNvSpPr/>
          <p:nvPr/>
        </p:nvSpPr>
        <p:spPr>
          <a:xfrm>
            <a:off x="7850479" y="3104932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Up Arrow 67">
            <a:extLst>
              <a:ext uri="{FF2B5EF4-FFF2-40B4-BE49-F238E27FC236}">
                <a16:creationId xmlns:a16="http://schemas.microsoft.com/office/drawing/2014/main" id="{070AC449-B2DC-D54A-9B8E-0FAFCF5B7EC0}"/>
              </a:ext>
            </a:extLst>
          </p:cNvPr>
          <p:cNvSpPr/>
          <p:nvPr/>
        </p:nvSpPr>
        <p:spPr>
          <a:xfrm>
            <a:off x="7962095" y="3160041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6CA5A4-394F-9746-A827-FCC7C5416130}"/>
              </a:ext>
            </a:extLst>
          </p:cNvPr>
          <p:cNvSpPr txBox="1"/>
          <p:nvPr/>
        </p:nvSpPr>
        <p:spPr>
          <a:xfrm>
            <a:off x="7809798" y="3512871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B822D4-0675-9A49-B9F6-D7BAB971E7F4}"/>
              </a:ext>
            </a:extLst>
          </p:cNvPr>
          <p:cNvSpPr txBox="1"/>
          <p:nvPr/>
        </p:nvSpPr>
        <p:spPr>
          <a:xfrm>
            <a:off x="7370591" y="391577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Repercussions</a:t>
            </a: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D88F3C4F-FB0D-9A4C-AC89-AC22A74B5910}"/>
              </a:ext>
            </a:extLst>
          </p:cNvPr>
          <p:cNvSpPr/>
          <p:nvPr/>
        </p:nvSpPr>
        <p:spPr>
          <a:xfrm>
            <a:off x="7848708" y="4259525"/>
            <a:ext cx="535839" cy="7105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 w="34925">
            <a:solidFill>
              <a:srgbClr val="7B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576FE0F7-4B93-EA45-9C91-F823F3257619}"/>
              </a:ext>
            </a:extLst>
          </p:cNvPr>
          <p:cNvSpPr/>
          <p:nvPr/>
        </p:nvSpPr>
        <p:spPr>
          <a:xfrm>
            <a:off x="7960324" y="4314634"/>
            <a:ext cx="320592" cy="40073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411106-0BF6-0A4A-BC12-598F6959DEA3}"/>
              </a:ext>
            </a:extLst>
          </p:cNvPr>
          <p:cNvSpPr txBox="1"/>
          <p:nvPr/>
        </p:nvSpPr>
        <p:spPr>
          <a:xfrm>
            <a:off x="7808027" y="4667464"/>
            <a:ext cx="62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34529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36628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792ECB8-6DB9-E941-90D7-F8015CA7B63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E5A75EE3-61DC-BD44-9ABA-40C5BED98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5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7907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5D9AA63-38A0-6D4D-84D3-839659C1616C}"/>
              </a:ext>
            </a:extLst>
          </p:cNvPr>
          <p:cNvCxnSpPr>
            <a:cxnSpLocks/>
            <a:stCxn id="7" idx="1"/>
            <a:endCxn id="25" idx="1"/>
          </p:cNvCxnSpPr>
          <p:nvPr/>
        </p:nvCxnSpPr>
        <p:spPr>
          <a:xfrm rot="10800000" flipV="1">
            <a:off x="4867950" y="2783488"/>
            <a:ext cx="147917" cy="1467785"/>
          </a:xfrm>
          <a:prstGeom prst="curvedConnector3">
            <a:avLst>
              <a:gd name="adj1" fmla="val 424771"/>
            </a:avLst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838EA75E-95F3-8F44-BC49-10BB8DBA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5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838EA75E-95F3-8F44-BC49-10BB8DBA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 Box 22">
            <a:extLst>
              <a:ext uri="{FF2B5EF4-FFF2-40B4-BE49-F238E27FC236}">
                <a16:creationId xmlns:a16="http://schemas.microsoft.com/office/drawing/2014/main" id="{3D39A994-286D-6F4D-8F5F-9BC8237B0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95" y="2841877"/>
            <a:ext cx="15867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*Knows I’m “Charlie”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Machine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200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99</a:t>
            </a:r>
            <a:endParaRPr lang="en-US" sz="1200" b="1" i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Going to app1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DFACC4FF-F60C-D44E-B007-7A4F345D39FA}"/>
              </a:ext>
            </a:extLst>
          </p:cNvPr>
          <p:cNvSpPr/>
          <p:nvPr/>
        </p:nvSpPr>
        <p:spPr>
          <a:xfrm rot="16200000">
            <a:off x="2471669" y="1932464"/>
            <a:ext cx="443235" cy="2164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6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54968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3D755768-026B-BB48-B235-39FCC7E1D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477" y="2842295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charlie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(dev):99 </a:t>
            </a:r>
            <a:r>
              <a:rPr lang="en-US" sz="12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[ALLOWED]</a:t>
            </a:r>
          </a:p>
        </p:txBody>
      </p:sp>
      <p:sp>
        <p:nvSpPr>
          <p:cNvPr id="41" name="Text Box 22">
            <a:extLst>
              <a:ext uri="{FF2B5EF4-FFF2-40B4-BE49-F238E27FC236}">
                <a16:creationId xmlns:a16="http://schemas.microsoft.com/office/drawing/2014/main" id="{5BE6D688-DD04-564B-9160-152E5399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97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2">
            <a:extLst>
              <a:ext uri="{FF2B5EF4-FFF2-40B4-BE49-F238E27FC236}">
                <a16:creationId xmlns:a16="http://schemas.microsoft.com/office/drawing/2014/main" id="{A6038E78-4805-CD4E-91EC-4C36F5851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4" y="3272054"/>
            <a:ext cx="15265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Laptop with Agent and Certificate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/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Mountain 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C9D451-B54C-8144-8AC5-6897B59EBF8F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1984079" y="2783489"/>
            <a:ext cx="3031787" cy="12700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3D755768-026B-BB48-B235-39FCC7E1D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477" y="2842295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charlie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(dev):99 </a:t>
            </a:r>
            <a:r>
              <a:rPr lang="en-US" sz="12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[ALLOWED]</a:t>
            </a:r>
          </a:p>
        </p:txBody>
      </p:sp>
      <p:sp>
        <p:nvSpPr>
          <p:cNvPr id="41" name="Text Box 22">
            <a:extLst>
              <a:ext uri="{FF2B5EF4-FFF2-40B4-BE49-F238E27FC236}">
                <a16:creationId xmlns:a16="http://schemas.microsoft.com/office/drawing/2014/main" id="{5BE6D688-DD04-564B-9160-152E5399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967" y="2470689"/>
            <a:ext cx="19524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app1/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F079E8D4-D942-EF43-864D-32E557505270}"/>
              </a:ext>
            </a:extLst>
          </p:cNvPr>
          <p:cNvCxnSpPr>
            <a:cxnSpLocks/>
            <a:stCxn id="7" idx="0"/>
            <a:endCxn id="18" idx="1"/>
          </p:cNvCxnSpPr>
          <p:nvPr/>
        </p:nvCxnSpPr>
        <p:spPr>
          <a:xfrm rot="5400000" flipH="1" flipV="1">
            <a:off x="5224419" y="1866294"/>
            <a:ext cx="708642" cy="138136"/>
          </a:xfrm>
          <a:prstGeom prst="curved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56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Architecture Accomplishes Set Goals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A8C659-6C9C-6E46-ADBA-797EC4219B05}"/>
              </a:ext>
            </a:extLst>
          </p:cNvPr>
          <p:cNvSpPr txBox="1"/>
          <p:nvPr/>
        </p:nvSpPr>
        <p:spPr>
          <a:xfrm>
            <a:off x="397565" y="2692158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Configuration is Distributed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C50B-3C3F-CC4F-AE5F-AAD6AC1080C7}"/>
              </a:ext>
            </a:extLst>
          </p:cNvPr>
          <p:cNvSpPr txBox="1"/>
          <p:nvPr/>
        </p:nvSpPr>
        <p:spPr>
          <a:xfrm>
            <a:off x="397565" y="3865878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Self-Remediation is Possible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6F7E7C-9E65-5F48-91EB-96E7A0B16FAD}"/>
              </a:ext>
            </a:extLst>
          </p:cNvPr>
          <p:cNvSpPr txBox="1"/>
          <p:nvPr/>
        </p:nvSpPr>
        <p:spPr>
          <a:xfrm>
            <a:off x="397565" y="1527256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Decoupled from Complexity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21C57F-7FF1-2D44-BD83-1C75C0A44AA1}"/>
              </a:ext>
            </a:extLst>
          </p:cNvPr>
          <p:cNvSpPr txBox="1"/>
          <p:nvPr/>
        </p:nvSpPr>
        <p:spPr>
          <a:xfrm>
            <a:off x="675861" y="1960157"/>
            <a:ext cx="661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Simply add an app to the micro-perimeter and configure!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3910C6-1191-3040-B472-0104C284B25F}"/>
              </a:ext>
            </a:extLst>
          </p:cNvPr>
          <p:cNvSpPr txBox="1"/>
          <p:nvPr/>
        </p:nvSpPr>
        <p:spPr>
          <a:xfrm>
            <a:off x="675860" y="3153823"/>
            <a:ext cx="661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owner can set own policies.  Less tickets.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7DAA4-D6F1-7F47-8B05-6A79F040F075}"/>
              </a:ext>
            </a:extLst>
          </p:cNvPr>
          <p:cNvSpPr txBox="1"/>
          <p:nvPr/>
        </p:nvSpPr>
        <p:spPr>
          <a:xfrm>
            <a:off x="675860" y="4323784"/>
            <a:ext cx="6612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can inform a user why they were denied and let them repair.  Less Helpdesk calls!</a:t>
            </a:r>
          </a:p>
        </p:txBody>
      </p:sp>
    </p:spTree>
    <p:extLst>
      <p:ext uri="{BB962C8B-B14F-4D97-AF65-F5344CB8AC3E}">
        <p14:creationId xmlns:p14="http://schemas.microsoft.com/office/powerpoint/2010/main" val="33416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BA2C1-B4A6-2E46-ABB0-4C6538E77B42}"/>
              </a:ext>
            </a:extLst>
          </p:cNvPr>
          <p:cNvSpPr txBox="1"/>
          <p:nvPr/>
        </p:nvSpPr>
        <p:spPr>
          <a:xfrm>
            <a:off x="361529" y="846869"/>
            <a:ext cx="837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Also Fulfills Promise of Zero Trust 2.0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A8C659-6C9C-6E46-ADBA-797EC4219B05}"/>
              </a:ext>
            </a:extLst>
          </p:cNvPr>
          <p:cNvSpPr txBox="1"/>
          <p:nvPr/>
        </p:nvSpPr>
        <p:spPr>
          <a:xfrm>
            <a:off x="397565" y="2652401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Authentication and Authorization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C50B-3C3F-CC4F-AE5F-AAD6AC1080C7}"/>
              </a:ext>
            </a:extLst>
          </p:cNvPr>
          <p:cNvSpPr txBox="1"/>
          <p:nvPr/>
        </p:nvSpPr>
        <p:spPr>
          <a:xfrm>
            <a:off x="397565" y="3918881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Access vs. Network Access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6F7E7C-9E65-5F48-91EB-96E7A0B16FAD}"/>
              </a:ext>
            </a:extLst>
          </p:cNvPr>
          <p:cNvSpPr txBox="1"/>
          <p:nvPr/>
        </p:nvSpPr>
        <p:spPr>
          <a:xfrm>
            <a:off x="397565" y="1460996"/>
            <a:ext cx="661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&amp; Access Occur in the Cloud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21C57F-7FF1-2D44-BD83-1C75C0A44AA1}"/>
              </a:ext>
            </a:extLst>
          </p:cNvPr>
          <p:cNvSpPr txBox="1"/>
          <p:nvPr/>
        </p:nvSpPr>
        <p:spPr>
          <a:xfrm>
            <a:off x="675861" y="1840889"/>
            <a:ext cx="6732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scale and users can be anywhere Internet access is. Reduces Corporate Networks to Guest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3910C6-1191-3040-B472-0104C284B25F}"/>
              </a:ext>
            </a:extLst>
          </p:cNvPr>
          <p:cNvSpPr txBox="1"/>
          <p:nvPr/>
        </p:nvSpPr>
        <p:spPr>
          <a:xfrm>
            <a:off x="675860" y="3061058"/>
            <a:ext cx="746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proxy must know who you are, your machine posture, and where you are going before you can reach any application.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7DAA4-D6F1-7F47-8B05-6A79F040F075}"/>
              </a:ext>
            </a:extLst>
          </p:cNvPr>
          <p:cNvSpPr txBox="1"/>
          <p:nvPr/>
        </p:nvSpPr>
        <p:spPr>
          <a:xfrm>
            <a:off x="675860" y="4323779"/>
            <a:ext cx="6612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 are granted access to apps </a:t>
            </a: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proxy, not through the network!</a:t>
            </a:r>
          </a:p>
        </p:txBody>
      </p:sp>
    </p:spTree>
    <p:extLst>
      <p:ext uri="{BB962C8B-B14F-4D97-AF65-F5344CB8AC3E}">
        <p14:creationId xmlns:p14="http://schemas.microsoft.com/office/powerpoint/2010/main" val="83914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BeyondCorp</a:t>
            </a: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Downsides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552738-F9D4-1E46-A1AB-3249E42D4FAD}"/>
              </a:ext>
            </a:extLst>
          </p:cNvPr>
          <p:cNvGrpSpPr/>
          <p:nvPr/>
        </p:nvGrpSpPr>
        <p:grpSpPr>
          <a:xfrm>
            <a:off x="-389890" y="1042381"/>
            <a:ext cx="9539791" cy="832516"/>
            <a:chOff x="-423081" y="68237"/>
            <a:chExt cx="9539791" cy="832516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2AB01A0A-F967-8D4A-968D-F3A68D928D27}"/>
                </a:ext>
              </a:extLst>
            </p:cNvPr>
            <p:cNvSpPr/>
            <p:nvPr/>
          </p:nvSpPr>
          <p:spPr>
            <a:xfrm>
              <a:off x="-423081" y="68237"/>
              <a:ext cx="8341194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4F552D-F35C-BA4E-9F25-8AA30B938D62}"/>
                </a:ext>
              </a:extLst>
            </p:cNvPr>
            <p:cNvSpPr txBox="1"/>
            <p:nvPr/>
          </p:nvSpPr>
          <p:spPr>
            <a:xfrm>
              <a:off x="218602" y="245659"/>
              <a:ext cx="889810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Google is altruistic in its thought leadership.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6E4983-A7FF-5947-A38D-08F3E42A9803}"/>
              </a:ext>
            </a:extLst>
          </p:cNvPr>
          <p:cNvGrpSpPr/>
          <p:nvPr/>
        </p:nvGrpSpPr>
        <p:grpSpPr>
          <a:xfrm>
            <a:off x="2584175" y="2013950"/>
            <a:ext cx="6888852" cy="832516"/>
            <a:chOff x="1776496" y="4208063"/>
            <a:chExt cx="6627921" cy="832516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29E7A5F3-5A29-1845-AC6D-E3149CC0C0A9}"/>
                </a:ext>
              </a:extLst>
            </p:cNvPr>
            <p:cNvSpPr/>
            <p:nvPr/>
          </p:nvSpPr>
          <p:spPr>
            <a:xfrm>
              <a:off x="1776496" y="4208063"/>
              <a:ext cx="6627921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8605B-B028-6C4C-8B13-1AD78B7938C2}"/>
                </a:ext>
              </a:extLst>
            </p:cNvPr>
            <p:cNvSpPr txBox="1"/>
            <p:nvPr/>
          </p:nvSpPr>
          <p:spPr>
            <a:xfrm>
              <a:off x="2133502" y="4344541"/>
              <a:ext cx="594778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But not in implementation.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0E1819-0B10-824C-B4D8-607598D72FE9}"/>
              </a:ext>
            </a:extLst>
          </p:cNvPr>
          <p:cNvGrpSpPr/>
          <p:nvPr/>
        </p:nvGrpSpPr>
        <p:grpSpPr>
          <a:xfrm>
            <a:off x="-474957" y="3009062"/>
            <a:ext cx="8426261" cy="832516"/>
            <a:chOff x="-423081" y="68237"/>
            <a:chExt cx="8426261" cy="832516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A5D0B7A5-417A-8646-A072-7AF905229BB5}"/>
                </a:ext>
              </a:extLst>
            </p:cNvPr>
            <p:cNvSpPr/>
            <p:nvPr/>
          </p:nvSpPr>
          <p:spPr>
            <a:xfrm>
              <a:off x="-423081" y="68237"/>
              <a:ext cx="8426261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E6C268-9419-F541-8F4A-2DB4EFC17EE1}"/>
                </a:ext>
              </a:extLst>
            </p:cNvPr>
            <p:cNvSpPr txBox="1"/>
            <p:nvPr/>
          </p:nvSpPr>
          <p:spPr>
            <a:xfrm>
              <a:off x="303668" y="245659"/>
              <a:ext cx="76995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 may only have this for workloads in GCP/GKE.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8E3445-2741-5445-AEAB-99807CB737E3}"/>
              </a:ext>
            </a:extLst>
          </p:cNvPr>
          <p:cNvGrpSpPr/>
          <p:nvPr/>
        </p:nvGrpSpPr>
        <p:grpSpPr>
          <a:xfrm>
            <a:off x="2584174" y="3985306"/>
            <a:ext cx="6888851" cy="832516"/>
            <a:chOff x="1515566" y="4208063"/>
            <a:chExt cx="6888851" cy="832516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7393753B-5F40-104A-8DA4-59E90C5AA9EA}"/>
                </a:ext>
              </a:extLst>
            </p:cNvPr>
            <p:cNvSpPr/>
            <p:nvPr/>
          </p:nvSpPr>
          <p:spPr>
            <a:xfrm>
              <a:off x="1515566" y="4208063"/>
              <a:ext cx="6888851" cy="832516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B4872-1253-8944-855E-B4957CC559B5}"/>
                </a:ext>
              </a:extLst>
            </p:cNvPr>
            <p:cNvSpPr txBox="1"/>
            <p:nvPr/>
          </p:nvSpPr>
          <p:spPr>
            <a:xfrm>
              <a:off x="1886628" y="4344541"/>
              <a:ext cx="619466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about data centers and multi-cloud?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92568" y="-2007934"/>
            <a:ext cx="5143498" cy="9159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Shape 348"/>
          <p:cNvCxnSpPr/>
          <p:nvPr/>
        </p:nvCxnSpPr>
        <p:spPr>
          <a:xfrm rot="10800000" flipH="1">
            <a:off x="6484446" y="-121314"/>
            <a:ext cx="2496000" cy="5337900"/>
          </a:xfrm>
          <a:prstGeom prst="straightConnector1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9" name="Shape 349"/>
          <p:cNvSpPr/>
          <p:nvPr/>
        </p:nvSpPr>
        <p:spPr>
          <a:xfrm>
            <a:off x="0" y="706819"/>
            <a:ext cx="74844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ZERO TRUST</a:t>
            </a:r>
            <a:r>
              <a:rPr lang="en" sz="3600" b="1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" sz="9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3.0</a:t>
            </a:r>
            <a:endParaRPr sz="9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D46DE-51CD-404E-A2B1-9538213E8787}"/>
              </a:ext>
            </a:extLst>
          </p:cNvPr>
          <p:cNvGrpSpPr/>
          <p:nvPr/>
        </p:nvGrpSpPr>
        <p:grpSpPr>
          <a:xfrm>
            <a:off x="-406400" y="2088075"/>
            <a:ext cx="8336401" cy="619286"/>
            <a:chOff x="1155663" y="238273"/>
            <a:chExt cx="8336401" cy="61928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1031FAC-99AB-F84A-B434-8C3419A4906B}"/>
                </a:ext>
              </a:extLst>
            </p:cNvPr>
            <p:cNvSpPr/>
            <p:nvPr/>
          </p:nvSpPr>
          <p:spPr>
            <a:xfrm>
              <a:off x="1155663" y="238273"/>
              <a:ext cx="805180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C6574D-5FE4-7C48-8A5E-91370A0BAC5A}"/>
                </a:ext>
              </a:extLst>
            </p:cNvPr>
            <p:cNvSpPr txBox="1"/>
            <p:nvPr/>
          </p:nvSpPr>
          <p:spPr>
            <a:xfrm>
              <a:off x="1650394" y="289073"/>
              <a:ext cx="78416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Posture assessment of the data communications.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DBBF04-0B05-EE4C-AB5A-1B707EE06072}"/>
              </a:ext>
            </a:extLst>
          </p:cNvPr>
          <p:cNvGrpSpPr/>
          <p:nvPr/>
        </p:nvGrpSpPr>
        <p:grpSpPr>
          <a:xfrm>
            <a:off x="-365540" y="2816462"/>
            <a:ext cx="7670800" cy="619286"/>
            <a:chOff x="1066763" y="238273"/>
            <a:chExt cx="7670800" cy="619286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C08CC75-E383-1848-80F6-F652265ACC8B}"/>
                </a:ext>
              </a:extLst>
            </p:cNvPr>
            <p:cNvSpPr/>
            <p:nvPr/>
          </p:nvSpPr>
          <p:spPr>
            <a:xfrm>
              <a:off x="1066763" y="238273"/>
              <a:ext cx="767080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719882-D23A-7F47-B908-DFD99F1E9F1C}"/>
                </a:ext>
              </a:extLst>
            </p:cNvPr>
            <p:cNvSpPr txBox="1"/>
            <p:nvPr/>
          </p:nvSpPr>
          <p:spPr>
            <a:xfrm>
              <a:off x="1520634" y="289073"/>
              <a:ext cx="679782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Conversion of authentication primitives.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B5519E-5DCB-DB45-9CA7-29E4B3FA6DC8}"/>
              </a:ext>
            </a:extLst>
          </p:cNvPr>
          <p:cNvGrpSpPr/>
          <p:nvPr/>
        </p:nvGrpSpPr>
        <p:grpSpPr>
          <a:xfrm>
            <a:off x="-406401" y="4294361"/>
            <a:ext cx="7025345" cy="619286"/>
            <a:chOff x="1712217" y="238273"/>
            <a:chExt cx="7025345" cy="619286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6C7C5CF6-55CB-9C4A-9940-42ED4F16F70B}"/>
                </a:ext>
              </a:extLst>
            </p:cNvPr>
            <p:cNvSpPr/>
            <p:nvPr/>
          </p:nvSpPr>
          <p:spPr>
            <a:xfrm>
              <a:off x="1712217" y="238273"/>
              <a:ext cx="7025345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50E575-8AC7-C842-A198-7F80A93B4453}"/>
                </a:ext>
              </a:extLst>
            </p:cNvPr>
            <p:cNvSpPr txBox="1"/>
            <p:nvPr/>
          </p:nvSpPr>
          <p:spPr>
            <a:xfrm>
              <a:off x="2220200" y="289073"/>
              <a:ext cx="65173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Support all clouds and private infrastructure.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F96FB1-4413-DF47-B4C9-3355141C4D3E}"/>
              </a:ext>
            </a:extLst>
          </p:cNvPr>
          <p:cNvGrpSpPr/>
          <p:nvPr/>
        </p:nvGrpSpPr>
        <p:grpSpPr>
          <a:xfrm>
            <a:off x="-352287" y="3558481"/>
            <a:ext cx="7310820" cy="619286"/>
            <a:chOff x="1426743" y="238273"/>
            <a:chExt cx="7310820" cy="619286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94995C6-23A0-8F4F-8DEF-6D8EE0047021}"/>
                </a:ext>
              </a:extLst>
            </p:cNvPr>
            <p:cNvSpPr/>
            <p:nvPr/>
          </p:nvSpPr>
          <p:spPr>
            <a:xfrm>
              <a:off x="1426743" y="238273"/>
              <a:ext cx="7310820" cy="619286"/>
            </a:xfrm>
            <a:prstGeom prst="parallelogram">
              <a:avLst>
                <a:gd name="adj" fmla="val 47613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CAAC9-E954-5A4B-9E56-4F9D0E5DF6D1}"/>
                </a:ext>
              </a:extLst>
            </p:cNvPr>
            <p:cNvSpPr txBox="1"/>
            <p:nvPr/>
          </p:nvSpPr>
          <p:spPr>
            <a:xfrm>
              <a:off x="1880613" y="289073"/>
              <a:ext cx="64378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Integration with a security ecosystem.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2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812801"/>
            <a:ext cx="9149900" cy="4330650"/>
          </a:xfrm>
          <a:prstGeom prst="rect">
            <a:avLst/>
          </a:prstGeom>
          <a:solidFill>
            <a:srgbClr val="000000">
              <a:alpha val="58819"/>
            </a:srgbClr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1475" y="145988"/>
            <a:ext cx="8345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Trust 3.0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C7276D7-E561-5C48-B58B-373F7517D3D0}"/>
              </a:ext>
            </a:extLst>
          </p:cNvPr>
          <p:cNvSpPr/>
          <p:nvPr/>
        </p:nvSpPr>
        <p:spPr>
          <a:xfrm>
            <a:off x="-127000" y="645449"/>
            <a:ext cx="9144000" cy="92769"/>
          </a:xfrm>
          <a:prstGeom prst="parallelogram">
            <a:avLst>
              <a:gd name="adj" fmla="val 476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2AAE5-20E2-3C46-B739-1CA9B23554D7}"/>
              </a:ext>
            </a:extLst>
          </p:cNvPr>
          <p:cNvSpPr/>
          <p:nvPr/>
        </p:nvSpPr>
        <p:spPr>
          <a:xfrm>
            <a:off x="5304745" y="1026961"/>
            <a:ext cx="3586441" cy="2138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74">
            <a:extLst>
              <a:ext uri="{FF2B5EF4-FFF2-40B4-BE49-F238E27FC236}">
                <a16:creationId xmlns:a16="http://schemas.microsoft.com/office/drawing/2014/main" id="{E8CE88C2-5AFA-C940-8A01-EB733FB5BD6A}"/>
              </a:ext>
            </a:extLst>
          </p:cNvPr>
          <p:cNvGrpSpPr>
            <a:grpSpLocks/>
          </p:cNvGrpSpPr>
          <p:nvPr/>
        </p:nvGrpSpPr>
        <p:grpSpPr bwMode="auto">
          <a:xfrm>
            <a:off x="7841203" y="1318956"/>
            <a:ext cx="567878" cy="580388"/>
            <a:chOff x="480" y="2640"/>
            <a:chExt cx="440" cy="464"/>
          </a:xfrm>
        </p:grpSpPr>
        <p:pic>
          <p:nvPicPr>
            <p:cNvPr id="13" name="Picture 175" descr="2">
              <a:extLst>
                <a:ext uri="{FF2B5EF4-FFF2-40B4-BE49-F238E27FC236}">
                  <a16:creationId xmlns:a16="http://schemas.microsoft.com/office/drawing/2014/main" id="{F94C83E6-2209-0D4D-9A0B-16A1307DF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6" descr="2">
              <a:extLst>
                <a:ext uri="{FF2B5EF4-FFF2-40B4-BE49-F238E27FC236}">
                  <a16:creationId xmlns:a16="http://schemas.microsoft.com/office/drawing/2014/main" id="{C059DDA1-5ECC-AE42-8987-19DAA6E1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2">
            <a:extLst>
              <a:ext uri="{FF2B5EF4-FFF2-40B4-BE49-F238E27FC236}">
                <a16:creationId xmlns:a16="http://schemas.microsoft.com/office/drawing/2014/main" id="{7E58A53A-EC1C-F946-B792-3590FEDE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67" y="1854311"/>
            <a:ext cx="945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</p:txBody>
      </p:sp>
      <p:pic>
        <p:nvPicPr>
          <p:cNvPr id="18" name="Picture 131" descr="gray_server">
            <a:extLst>
              <a:ext uri="{FF2B5EF4-FFF2-40B4-BE49-F238E27FC236}">
                <a16:creationId xmlns:a16="http://schemas.microsoft.com/office/drawing/2014/main" id="{8A41B80B-519E-5A40-ADB8-8256041D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808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0E684656-CC26-9C48-A814-D02FE853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746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pic>
        <p:nvPicPr>
          <p:cNvPr id="20" name="Picture 131" descr="gray_server">
            <a:extLst>
              <a:ext uri="{FF2B5EF4-FFF2-40B4-BE49-F238E27FC236}">
                <a16:creationId xmlns:a16="http://schemas.microsoft.com/office/drawing/2014/main" id="{3ECA3E0F-D92E-3446-B060-114B7C4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244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2">
            <a:extLst>
              <a:ext uri="{FF2B5EF4-FFF2-40B4-BE49-F238E27FC236}">
                <a16:creationId xmlns:a16="http://schemas.microsoft.com/office/drawing/2014/main" id="{4CB6603D-9904-874C-876E-4E555C3A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182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</a:t>
            </a:r>
            <a:r>
              <a:rPr lang="en-US" sz="1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CACEF-BEE1-EC4F-9657-CF12D5A537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66" y="2289683"/>
            <a:ext cx="987612" cy="987612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08F94030-E44E-6A4A-BEB3-4EC157D63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06" y="3263848"/>
            <a:ext cx="1526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Aware Proxy</a:t>
            </a:r>
          </a:p>
        </p:txBody>
      </p:sp>
      <p:grpSp>
        <p:nvGrpSpPr>
          <p:cNvPr id="23" name="Group 174">
            <a:extLst>
              <a:ext uri="{FF2B5EF4-FFF2-40B4-BE49-F238E27FC236}">
                <a16:creationId xmlns:a16="http://schemas.microsoft.com/office/drawing/2014/main" id="{0E18BDB6-1826-6246-B12A-90566E89DB06}"/>
              </a:ext>
            </a:extLst>
          </p:cNvPr>
          <p:cNvGrpSpPr>
            <a:grpSpLocks/>
          </p:cNvGrpSpPr>
          <p:nvPr/>
        </p:nvGrpSpPr>
        <p:grpSpPr bwMode="auto">
          <a:xfrm>
            <a:off x="4867949" y="3637633"/>
            <a:ext cx="994972" cy="1016890"/>
            <a:chOff x="480" y="2640"/>
            <a:chExt cx="440" cy="464"/>
          </a:xfrm>
        </p:grpSpPr>
        <p:pic>
          <p:nvPicPr>
            <p:cNvPr id="24" name="Picture 175" descr="2">
              <a:extLst>
                <a:ext uri="{FF2B5EF4-FFF2-40B4-BE49-F238E27FC236}">
                  <a16:creationId xmlns:a16="http://schemas.microsoft.com/office/drawing/2014/main" id="{1DC94C48-B234-6746-A8A2-64ACAFBC1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2640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6" descr="2">
              <a:extLst>
                <a:ext uri="{FF2B5EF4-FFF2-40B4-BE49-F238E27FC236}">
                  <a16:creationId xmlns:a16="http://schemas.microsoft.com/office/drawing/2014/main" id="{6F751EB0-7A88-B54A-BE11-7E81F3DBF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2736"/>
              <a:ext cx="3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22">
            <a:extLst>
              <a:ext uri="{FF2B5EF4-FFF2-40B4-BE49-F238E27FC236}">
                <a16:creationId xmlns:a16="http://schemas.microsoft.com/office/drawing/2014/main" id="{655167D1-9ACB-7C40-A1BD-7D755E2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109" y="4568613"/>
            <a:ext cx="15471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Inventory DB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210B437D-0E77-B44A-925C-2BD2D582F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801" y="4799077"/>
            <a:ext cx="131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{Trust 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Inferer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28" name="Picture 71" descr="End_User.png">
            <a:extLst>
              <a:ext uri="{FF2B5EF4-FFF2-40B4-BE49-F238E27FC236}">
                <a16:creationId xmlns:a16="http://schemas.microsoft.com/office/drawing/2014/main" id="{7E6266C0-A7B2-1B4A-BF42-08ED2D3A8B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36" y="2342548"/>
            <a:ext cx="881882" cy="8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9291DC-5AD8-1845-AB33-AEDE7FE2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95731"/>
              </p:ext>
            </p:extLst>
          </p:nvPr>
        </p:nvGraphicFramePr>
        <p:xfrm>
          <a:off x="6144613" y="3712667"/>
          <a:ext cx="274657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05">
                  <a:extLst>
                    <a:ext uri="{9D8B030D-6E8A-4147-A177-3AD203B41FA5}">
                      <a16:colId xmlns:a16="http://schemas.microsoft.com/office/drawing/2014/main" val="4092332632"/>
                    </a:ext>
                  </a:extLst>
                </a:gridCol>
                <a:gridCol w="1885269">
                  <a:extLst>
                    <a:ext uri="{9D8B030D-6E8A-4147-A177-3AD203B41FA5}">
                      <a16:colId xmlns:a16="http://schemas.microsoft.com/office/drawing/2014/main" val="352471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60308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X – High Sierra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70075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0701"/>
                  </a:ext>
                </a:extLst>
              </a:tr>
              <a:tr h="220554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Score: </a:t>
                      </a:r>
                      <a:r>
                        <a:rPr lang="en-US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67963"/>
                  </a:ext>
                </a:extLst>
              </a:tr>
            </a:tbl>
          </a:graphicData>
        </a:graphic>
      </p:graphicFrame>
      <p:pic>
        <p:nvPicPr>
          <p:cNvPr id="30" name="Picture 131" descr="gray_server">
            <a:extLst>
              <a:ext uri="{FF2B5EF4-FFF2-40B4-BE49-F238E27FC236}">
                <a16:creationId xmlns:a16="http://schemas.microsoft.com/office/drawing/2014/main" id="{7790E8EC-9BBB-CF4A-9A62-0DC2CC3B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233" y="1321824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2">
            <a:extLst>
              <a:ext uri="{FF2B5EF4-FFF2-40B4-BE49-F238E27FC236}">
                <a16:creationId xmlns:a16="http://schemas.microsoft.com/office/drawing/2014/main" id="{61CD261F-E963-DC40-97DB-627B6C827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171" y="1849781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pic>
        <p:nvPicPr>
          <p:cNvPr id="32" name="Picture 131" descr="gray_server">
            <a:extLst>
              <a:ext uri="{FF2B5EF4-FFF2-40B4-BE49-F238E27FC236}">
                <a16:creationId xmlns:a16="http://schemas.microsoft.com/office/drawing/2014/main" id="{9BF7DEE3-658C-7E48-9E7B-B66CDD0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146" y="2255532"/>
            <a:ext cx="607872" cy="51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">
            <a:extLst>
              <a:ext uri="{FF2B5EF4-FFF2-40B4-BE49-F238E27FC236}">
                <a16:creationId xmlns:a16="http://schemas.microsoft.com/office/drawing/2014/main" id="{6E7F72F4-39F3-D848-85B6-BFD119E6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84" y="2783489"/>
            <a:ext cx="10279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45883-F518-E142-A63C-E1664F8E414A}"/>
              </a:ext>
            </a:extLst>
          </p:cNvPr>
          <p:cNvGrpSpPr/>
          <p:nvPr/>
        </p:nvGrpSpPr>
        <p:grpSpPr>
          <a:xfrm>
            <a:off x="2183108" y="1026961"/>
            <a:ext cx="1041906" cy="896584"/>
            <a:chOff x="2860209" y="1393099"/>
            <a:chExt cx="1041906" cy="8965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8BC5DA-2959-5D40-8F6D-CCFC6032568C}"/>
                </a:ext>
              </a:extLst>
            </p:cNvPr>
            <p:cNvSpPr/>
            <p:nvPr/>
          </p:nvSpPr>
          <p:spPr>
            <a:xfrm>
              <a:off x="2860209" y="1717013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dev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&gt;95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039671-946E-5E47-9437-52147B5778B0}"/>
                </a:ext>
              </a:extLst>
            </p:cNvPr>
            <p:cNvSpPr/>
            <p:nvPr/>
          </p:nvSpPr>
          <p:spPr>
            <a:xfrm>
              <a:off x="2860209" y="1393099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297C5-91FD-184C-9FA7-7768AC96DD58}"/>
              </a:ext>
            </a:extLst>
          </p:cNvPr>
          <p:cNvGrpSpPr/>
          <p:nvPr/>
        </p:nvGrpSpPr>
        <p:grpSpPr>
          <a:xfrm>
            <a:off x="3448539" y="1038952"/>
            <a:ext cx="1041906" cy="896584"/>
            <a:chOff x="2744034" y="2593235"/>
            <a:chExt cx="1041906" cy="8965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AE383D-166B-4C40-8BA9-780F26459DF6}"/>
                </a:ext>
              </a:extLst>
            </p:cNvPr>
            <p:cNvSpPr/>
            <p:nvPr/>
          </p:nvSpPr>
          <p:spPr>
            <a:xfrm>
              <a:off x="2744034" y="2917149"/>
              <a:ext cx="1041906" cy="5726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Role: *</a:t>
              </a:r>
            </a:p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Score: &gt;10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3A7BFD-8CFC-FA42-A25F-09E0463281BF}"/>
                </a:ext>
              </a:extLst>
            </p:cNvPr>
            <p:cNvSpPr/>
            <p:nvPr/>
          </p:nvSpPr>
          <p:spPr>
            <a:xfrm>
              <a:off x="2744034" y="2593235"/>
              <a:ext cx="1041906" cy="323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app2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9B320-17C9-1341-83F4-E07D068C8988}"/>
              </a:ext>
            </a:extLst>
          </p:cNvPr>
          <p:cNvCxnSpPr>
            <a:cxnSpLocks/>
          </p:cNvCxnSpPr>
          <p:nvPr/>
        </p:nvCxnSpPr>
        <p:spPr>
          <a:xfrm flipH="1" flipV="1">
            <a:off x="4545110" y="1988280"/>
            <a:ext cx="458690" cy="45647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A93D9A-614A-E743-A05F-D75C2095E097}"/>
              </a:ext>
            </a:extLst>
          </p:cNvPr>
          <p:cNvCxnSpPr>
            <a:cxnSpLocks/>
          </p:cNvCxnSpPr>
          <p:nvPr/>
        </p:nvCxnSpPr>
        <p:spPr>
          <a:xfrm flipH="1" flipV="1">
            <a:off x="4543425" y="1063625"/>
            <a:ext cx="680452" cy="1260952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4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9779</TotalTime>
  <Words>6181</Words>
  <Application>Microsoft Office PowerPoint</Application>
  <PresentationFormat>On-screen Show (16:9)</PresentationFormat>
  <Paragraphs>2540</Paragraphs>
  <Slides>136</Slides>
  <Notes>126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Avenir</vt:lpstr>
      <vt:lpstr>Calibri</vt:lpstr>
      <vt:lpstr>Helvetica Neue</vt:lpstr>
      <vt:lpstr>Simple Light</vt:lpstr>
      <vt:lpstr>Custom</vt:lpstr>
      <vt:lpstr>Zero Trust The Evolution of Enterprise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PowerPoint Presentation</vt:lpstr>
      <vt:lpstr>PowerPoint Presentation</vt:lpstr>
      <vt:lpstr>Birth of Perimeter Security</vt:lpstr>
      <vt:lpstr>Birth of Perimeter Security</vt:lpstr>
      <vt:lpstr>PowerPoint Presentation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Birth of Perimeter Security</vt:lpstr>
      <vt:lpstr>PowerPoint Presentation</vt:lpstr>
      <vt:lpstr>The Two-Party Fallacy</vt:lpstr>
      <vt:lpstr>The Two-Party Fallacy</vt:lpstr>
      <vt:lpstr>The Two-Party Fallacy</vt:lpstr>
      <vt:lpstr>The Two-Party Fallacy</vt:lpstr>
      <vt:lpstr>The Two-Party Fallacy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Zero Trust 1.0 – Micro-Segmentation</vt:lpstr>
      <vt:lpstr>PowerPoint Presentation</vt:lpstr>
      <vt:lpstr>PowerPoint Presentation</vt:lpstr>
      <vt:lpstr>PowerPoint Presentation</vt:lpstr>
      <vt:lpstr>PowerPoint Presentation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</vt:lpstr>
      <vt:lpstr>Google BeyondCorp Downsides</vt:lpstr>
      <vt:lpstr>PowerPoint Presentation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</vt:lpstr>
      <vt:lpstr>Zero Trust 3.0 :: Legacy Authentication Bridging</vt:lpstr>
      <vt:lpstr>Zero Trust 3.0 :: Legacy Authentication Bridging</vt:lpstr>
      <vt:lpstr>Zero Trust 3.0 :: Security Injection</vt:lpstr>
      <vt:lpstr>Zero Trust 3.0 :: Security Injection</vt:lpstr>
      <vt:lpstr>Zero Trust 3.0 :: Security Injection</vt:lpstr>
      <vt:lpstr>Zero Trust 3.0 :: Security Injection</vt:lpstr>
      <vt:lpstr>Zero Trust 3.0 :: Security Injection</vt:lpstr>
      <vt:lpstr>Zero Trust 3.0 Summary</vt:lpstr>
      <vt:lpstr>Zero Trust 3.0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Trust The Evolution of Enterprise Security</dc:title>
  <dc:creator>Seth Nielson</dc:creator>
  <cp:lastModifiedBy>Seth Nielson</cp:lastModifiedBy>
  <cp:revision>150</cp:revision>
  <dcterms:modified xsi:type="dcterms:W3CDTF">2019-12-02T18:52:41Z</dcterms:modified>
</cp:coreProperties>
</file>